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70" r:id="rId3"/>
    <p:sldId id="271" r:id="rId4"/>
    <p:sldId id="259" r:id="rId5"/>
    <p:sldId id="272" r:id="rId6"/>
    <p:sldId id="261" r:id="rId7"/>
    <p:sldId id="262" r:id="rId8"/>
    <p:sldId id="273" r:id="rId9"/>
    <p:sldId id="274" r:id="rId10"/>
    <p:sldId id="275" r:id="rId11"/>
    <p:sldId id="276" r:id="rId12"/>
    <p:sldId id="277" r:id="rId13"/>
    <p:sldId id="267" r:id="rId14"/>
    <p:sldId id="268" r:id="rId15"/>
    <p:sldId id="266" r:id="rId16"/>
    <p:sldId id="269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651A22D-1EBA-4404-B5EB-D03091C02200}">
          <p14:sldIdLst>
            <p14:sldId id="256"/>
            <p14:sldId id="270"/>
            <p14:sldId id="271"/>
            <p14:sldId id="259"/>
            <p14:sldId id="272"/>
            <p14:sldId id="261"/>
            <p14:sldId id="262"/>
            <p14:sldId id="273"/>
            <p14:sldId id="274"/>
            <p14:sldId id="275"/>
            <p14:sldId id="276"/>
            <p14:sldId id="277"/>
            <p14:sldId id="267"/>
            <p14:sldId id="268"/>
            <p14:sldId id="266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>
      <p:cViewPr varScale="1">
        <p:scale>
          <a:sx n="73" d="100"/>
          <a:sy n="73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BB595-E4C7-4D0F-BD76-7E7CA5A841CF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DF520-2752-40E3-9697-4D920B814F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38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8BE9BF3-B1AF-4A19-B808-B51A507CBAA5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E9062F-0DFF-49A1-A1AD-B6E4585FB6F2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englishkids.britishcouncil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it-IT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3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it-IT" sz="3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>VAN GOGH’S BEDROOM</a:t>
            </a:r>
            <a:r>
              <a:rPr lang="it-IT" sz="32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it-IT" sz="3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it-IT" sz="32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it-IT" sz="3200" dirty="0">
                <a:solidFill>
                  <a:schemeClr val="tx1">
                    <a:lumMod val="75000"/>
                  </a:schemeClr>
                </a:solidFill>
              </a:rPr>
            </a:br>
            <a:endParaRPr lang="it-IT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it-IT" sz="1800" dirty="0" smtClean="0">
                <a:solidFill>
                  <a:schemeClr val="bg1"/>
                </a:solidFill>
              </a:rPr>
              <a:t>CLIL and </a:t>
            </a:r>
            <a:r>
              <a:rPr lang="it-IT" sz="1800" dirty="0" err="1" smtClean="0">
                <a:solidFill>
                  <a:schemeClr val="bg1"/>
                </a:solidFill>
              </a:rPr>
              <a:t>Continuity</a:t>
            </a:r>
            <a:r>
              <a:rPr lang="it-IT" sz="1800" dirty="0" smtClean="0">
                <a:solidFill>
                  <a:schemeClr val="bg1"/>
                </a:solidFill>
              </a:rPr>
              <a:t> for 21st  Century Learning and </a:t>
            </a:r>
            <a:r>
              <a:rPr lang="it-IT" sz="1800" dirty="0" err="1" smtClean="0">
                <a:solidFill>
                  <a:schemeClr val="bg1"/>
                </a:solidFill>
              </a:rPr>
              <a:t>Teaching</a:t>
            </a:r>
            <a:endParaRPr lang="it-IT" sz="1800" dirty="0" smtClean="0">
              <a:solidFill>
                <a:schemeClr val="bg1"/>
              </a:solidFill>
            </a:endParaRPr>
          </a:p>
          <a:p>
            <a:pPr algn="ctr"/>
            <a:r>
              <a:rPr lang="it-IT" sz="1800" dirty="0" err="1" smtClean="0">
                <a:solidFill>
                  <a:schemeClr val="bg1"/>
                </a:solidFill>
              </a:rPr>
              <a:t>Ins</a:t>
            </a:r>
            <a:r>
              <a:rPr lang="it-IT" sz="1800" dirty="0" smtClean="0">
                <a:solidFill>
                  <a:schemeClr val="bg1"/>
                </a:solidFill>
              </a:rPr>
              <a:t>. MORMII Laura – DALLA </a:t>
            </a:r>
            <a:r>
              <a:rPr lang="it-IT" sz="1800" smtClean="0">
                <a:solidFill>
                  <a:schemeClr val="bg1"/>
                </a:solidFill>
              </a:rPr>
              <a:t>RAGIONE Michela</a:t>
            </a:r>
            <a:endParaRPr lang="it-IT" sz="1800" dirty="0" smtClean="0">
              <a:solidFill>
                <a:schemeClr val="bg1"/>
              </a:solidFill>
            </a:endParaRPr>
          </a:p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Chiusi della Verna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anno scolastico 2015 - 2016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480720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Punti di forza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400" dirty="0" smtClean="0"/>
              <a:t>Learning by </a:t>
            </a:r>
            <a:r>
              <a:rPr lang="it-IT" sz="2400" dirty="0" err="1" smtClean="0"/>
              <a:t>doing</a:t>
            </a:r>
            <a:r>
              <a:rPr lang="it-IT" sz="2400" dirty="0" smtClean="0"/>
              <a:t>: lezioni attive dove lo studente è l’attore principale e non fruitore passivo;</a:t>
            </a:r>
          </a:p>
          <a:p>
            <a:pPr algn="just"/>
            <a:r>
              <a:rPr lang="it-IT" sz="2400" dirty="0" smtClean="0"/>
              <a:t>Inglese lingua veicolare, amica nello studio e nel tempo libero;</a:t>
            </a:r>
          </a:p>
          <a:p>
            <a:pPr algn="just"/>
            <a:r>
              <a:rPr lang="it-IT" sz="2400" dirty="0" smtClean="0"/>
              <a:t>L’inglese viene utilizzato con naturalezza;</a:t>
            </a:r>
          </a:p>
          <a:p>
            <a:pPr algn="just"/>
            <a:r>
              <a:rPr lang="it-IT" sz="2400" dirty="0" smtClean="0"/>
              <a:t>Metodologia che garantisce qualità di apprendimento e interazione continua tra docente e studente e tra studente e studente;</a:t>
            </a:r>
          </a:p>
          <a:p>
            <a:pPr algn="just"/>
            <a:r>
              <a:rPr lang="it-IT" sz="2400" dirty="0" smtClean="0"/>
              <a:t>Maggiore coinvolgimento  e gratificazione degli studenti nelle attività didattiche;</a:t>
            </a:r>
          </a:p>
          <a:p>
            <a:pPr algn="just"/>
            <a:r>
              <a:rPr lang="it-IT" sz="2400" dirty="0" smtClean="0"/>
              <a:t>L’insegnante ha l’opportunità di sperimentare nuove e diversificate strategie d’insegnamento.</a:t>
            </a:r>
          </a:p>
          <a:p>
            <a:pPr algn="just"/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77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Punti di criticità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Troppa confusione sul metodo CLIL conseguente a poca informazione;</a:t>
            </a:r>
          </a:p>
          <a:p>
            <a:pPr algn="just"/>
            <a:r>
              <a:rPr lang="it-IT" dirty="0" smtClean="0"/>
              <a:t>Resistenza del docente al cambiamento;</a:t>
            </a:r>
          </a:p>
          <a:p>
            <a:pPr algn="just"/>
            <a:r>
              <a:rPr lang="it-IT" dirty="0" smtClean="0"/>
              <a:t>Tempi ristretti per l’attuazione del progetto;</a:t>
            </a:r>
          </a:p>
          <a:p>
            <a:pPr algn="just"/>
            <a:r>
              <a:rPr lang="it-IT" dirty="0" smtClean="0"/>
              <a:t>Scarsa disponibilità di strumenti e risorse;</a:t>
            </a:r>
          </a:p>
          <a:p>
            <a:pPr algn="just"/>
            <a:r>
              <a:rPr lang="it-IT" dirty="0" smtClean="0"/>
              <a:t>Non chiaro il ruolo del docente di lingua inglese;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5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6978"/>
            <a:ext cx="8229600" cy="1399032"/>
          </a:xfrm>
        </p:spPr>
        <p:txBody>
          <a:bodyPr/>
          <a:lstStyle/>
          <a:p>
            <a:r>
              <a:rPr lang="it-IT" dirty="0" smtClean="0"/>
              <a:t>Valutazione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680520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it-IT" sz="1800" dirty="0" smtClean="0"/>
              <a:t>La valutazione nella metodologia CLIL è diretta a valutare le prestazioni degli studenti sia in termini di acquisizione dei contenuti disciplinari sia in termini di apprendimento linguistico.</a:t>
            </a:r>
          </a:p>
          <a:p>
            <a:pPr marL="64008" indent="0" algn="just">
              <a:buNone/>
            </a:pPr>
            <a:r>
              <a:rPr lang="it-IT" sz="1800" dirty="0" smtClean="0"/>
              <a:t>Nel progetto «van </a:t>
            </a:r>
            <a:r>
              <a:rPr lang="it-IT" sz="1800" dirty="0" err="1" smtClean="0"/>
              <a:t>Gogh’s</a:t>
            </a:r>
            <a:r>
              <a:rPr lang="it-IT" sz="1800" dirty="0" smtClean="0"/>
              <a:t> </a:t>
            </a:r>
            <a:r>
              <a:rPr lang="it-IT" sz="1800" dirty="0" err="1" smtClean="0"/>
              <a:t>bedroom</a:t>
            </a:r>
            <a:r>
              <a:rPr lang="it-IT" sz="1800" dirty="0" smtClean="0"/>
              <a:t>», gli insegnanti hanno optato per una valutazione tramite un’unica prova orale all’interno della quale confluiscono entrambi gli aspetti da valutare.</a:t>
            </a:r>
          </a:p>
          <a:p>
            <a:pPr marL="64008" indent="0" algn="just">
              <a:buNone/>
            </a:pPr>
            <a:r>
              <a:rPr lang="it-IT" sz="1800" dirty="0" smtClean="0"/>
              <a:t>La prova orale consiste nella presentazione della propria «camera ideale» attraverso la guida di domande aperte che permettano all’alunno di esprimersi liberamente.</a:t>
            </a:r>
          </a:p>
          <a:p>
            <a:pPr marL="64008" indent="0" algn="just">
              <a:buNone/>
            </a:pPr>
            <a:r>
              <a:rPr lang="it-IT" sz="1800" dirty="0" smtClean="0"/>
              <a:t>Si è evitato di porre domande chiuse poiché esse bloccano la comunicazione e si è valutato soprattutto l’efficacia comunicativa e la scorrevolezza nell’esposizione piuttosto che la correttezza grammaticale.</a:t>
            </a:r>
          </a:p>
          <a:p>
            <a:pPr marL="64008" indent="0" algn="just">
              <a:buNone/>
            </a:pPr>
            <a:r>
              <a:rPr lang="it-IT" sz="1800" dirty="0" smtClean="0"/>
              <a:t>Abbiamo optato per una valutazione </a:t>
            </a:r>
            <a:r>
              <a:rPr lang="it-IT" sz="1800" i="1" dirty="0" smtClean="0"/>
              <a:t>globale, </a:t>
            </a:r>
            <a:r>
              <a:rPr lang="it-IT" sz="1800" dirty="0" smtClean="0"/>
              <a:t>contenuto e lingua, considerando comunque anche la partecipazione e l’impegno dell’alunno.</a:t>
            </a:r>
          </a:p>
          <a:p>
            <a:pPr marL="64008" indent="0" algn="just">
              <a:buNone/>
            </a:pPr>
            <a:r>
              <a:rPr lang="it-IT" sz="1800" dirty="0" smtClean="0"/>
              <a:t>Il progetto </a:t>
            </a:r>
            <a:r>
              <a:rPr lang="it-IT" sz="1800" dirty="0" err="1" smtClean="0"/>
              <a:t>Clil</a:t>
            </a:r>
            <a:r>
              <a:rPr lang="it-IT" sz="1800" dirty="0" smtClean="0"/>
              <a:t> è stato realizzato  tramite una codocenza e quindi la valutazione è stata comune tra gli insegnanti coinvolti, consona  ai sensi del </a:t>
            </a:r>
            <a:r>
              <a:rPr lang="it-IT" sz="1800" dirty="0" err="1" smtClean="0"/>
              <a:t>Clil</a:t>
            </a:r>
            <a:r>
              <a:rPr lang="it-IT" sz="1800" dirty="0" smtClean="0"/>
              <a:t> e della sua realizzazione in </a:t>
            </a:r>
            <a:r>
              <a:rPr lang="it-IT" sz="1800" i="1" dirty="0" smtClean="0"/>
              <a:t>team </a:t>
            </a:r>
            <a:r>
              <a:rPr lang="it-IT" sz="1800" i="1" dirty="0" err="1" smtClean="0"/>
              <a:t>teaching</a:t>
            </a:r>
            <a:r>
              <a:rPr lang="it-IT" sz="1800" i="1" dirty="0" smtClean="0"/>
              <a:t>.</a:t>
            </a: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33077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TEAM: </a:t>
            </a:r>
            <a:r>
              <a:rPr lang="it-IT" sz="3600" dirty="0" err="1" smtClean="0"/>
              <a:t>Together</a:t>
            </a:r>
            <a:r>
              <a:rPr lang="it-IT" sz="3600" dirty="0" smtClean="0"/>
              <a:t> </a:t>
            </a:r>
            <a:r>
              <a:rPr lang="it-IT" sz="3600" dirty="0" err="1" smtClean="0"/>
              <a:t>Everyone</a:t>
            </a:r>
            <a:r>
              <a:rPr lang="it-IT" sz="3600" dirty="0" smtClean="0"/>
              <a:t> </a:t>
            </a:r>
            <a:r>
              <a:rPr lang="it-IT" sz="3600" dirty="0" err="1" smtClean="0"/>
              <a:t>Achieves</a:t>
            </a:r>
            <a:r>
              <a:rPr lang="it-IT" sz="3600" dirty="0" smtClean="0"/>
              <a:t> More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it-IT" sz="2000" dirty="0" smtClean="0"/>
              <a:t>THERE IS NO SINGLE MODEL FOR CLIL. DIFFERENT MODELS ALL SHARE THE COMMON FOUNDING PRINCIPLE THAT IN SOME WAY THE CONTENT AND THE LANGUAGE LEARNING ARE INTEGRATED</a:t>
            </a:r>
          </a:p>
          <a:p>
            <a:pPr marL="64008" indent="0" algn="just">
              <a:buNone/>
            </a:pPr>
            <a:endParaRPr lang="it-IT" sz="2000" dirty="0"/>
          </a:p>
          <a:p>
            <a:pPr marL="64008" indent="0" algn="ctr">
              <a:buNone/>
            </a:pPr>
            <a:r>
              <a:rPr lang="it-IT" sz="4400" dirty="0" smtClean="0"/>
              <a:t>A SUBJECT IS NOT TAUGHT IN ENGLISH BUT WITH AND THROUGH IT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4471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/>
              <a:t>USARE LE LINGUE PER APPRENDERE ED APPRENDERE AD USARE LE LINGUE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algn="just"/>
            <a:r>
              <a:rPr lang="it-IT" dirty="0" smtClean="0"/>
              <a:t>Il </a:t>
            </a:r>
            <a:r>
              <a:rPr lang="it-IT" dirty="0" err="1" smtClean="0"/>
              <a:t>Clil</a:t>
            </a:r>
            <a:r>
              <a:rPr lang="it-IT" dirty="0" smtClean="0"/>
              <a:t> permette ai bambini di usare una lingua in modo naturale a tal punto da far dimenticare loro la lingua poiché si concentrano al massimo sull’argomento da apprendere.</a:t>
            </a:r>
          </a:p>
          <a:p>
            <a:pPr algn="just"/>
            <a:r>
              <a:rPr lang="it-IT" dirty="0" smtClean="0"/>
              <a:t>In una classe CLIL  si hanno due obiettivi principali: uno relativo al contenuto curricolare o tematico, l’altro collegato alla lingua. Ha, in questo senso, una duplice valenza.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91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dirty="0" smtClean="0"/>
              <a:t>PERCHE’ IL CLIL?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CLIL facilita la pratica delle lingue e determina un atteggiamento positivo nei </a:t>
            </a:r>
            <a:r>
              <a:rPr lang="it-IT" dirty="0" smtClean="0"/>
              <a:t>bambini </a:t>
            </a:r>
            <a:r>
              <a:rPr lang="it-IT" dirty="0"/>
              <a:t>in quanto li rende </a:t>
            </a:r>
            <a:r>
              <a:rPr lang="it-IT" dirty="0" smtClean="0"/>
              <a:t>consapevoli e partecipanti attivi </a:t>
            </a:r>
            <a:r>
              <a:rPr lang="it-IT" dirty="0"/>
              <a:t>dei loro progressi, anche se </a:t>
            </a:r>
            <a:r>
              <a:rPr lang="it-IT" dirty="0" smtClean="0"/>
              <a:t>modesti. Il </a:t>
            </a:r>
            <a:r>
              <a:rPr lang="it-IT" dirty="0"/>
              <a:t>segreto consiste nel far tesoro dell’atteggiamento positivo che i </a:t>
            </a:r>
            <a:r>
              <a:rPr lang="it-IT" dirty="0" smtClean="0"/>
              <a:t>bambini </a:t>
            </a:r>
            <a:r>
              <a:rPr lang="it-IT" dirty="0"/>
              <a:t>possono avere verso le </a:t>
            </a:r>
            <a:r>
              <a:rPr lang="it-IT" dirty="0" smtClean="0"/>
              <a:t>lingue tramite </a:t>
            </a:r>
            <a:r>
              <a:rPr lang="it-IT" dirty="0"/>
              <a:t>il CLIL </a:t>
            </a:r>
            <a:r>
              <a:rPr lang="it-IT" dirty="0" smtClean="0"/>
              <a:t> e </a:t>
            </a:r>
            <a:r>
              <a:rPr lang="it-IT" dirty="0"/>
              <a:t>far leva sulla loro motivazione al fine di ottenere i </a:t>
            </a:r>
            <a:r>
              <a:rPr lang="it-IT" dirty="0" smtClean="0"/>
              <a:t>migliori risultati.  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4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600200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tx1">
                    <a:lumMod val="85000"/>
                  </a:schemeClr>
                </a:solidFill>
              </a:rPr>
              <a:t>DISCIPLINA COINVOLTA : Arte e Immagine</a:t>
            </a:r>
            <a:br>
              <a:rPr lang="it-IT" sz="24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</a:schemeClr>
                </a:solidFill>
              </a:rPr>
              <a:t>DESTINATARI: alunni di I – II – III- V scuola primaria</a:t>
            </a:r>
            <a:br>
              <a:rPr lang="it-IT" sz="24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</a:schemeClr>
                </a:solidFill>
              </a:rPr>
              <a:t>TEMPISTICA: 5 lezioni di un’ora </a:t>
            </a:r>
            <a:br>
              <a:rPr lang="it-IT" sz="24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</a:schemeClr>
                </a:solidFill>
              </a:rPr>
              <a:t>STRUMENTI: computer </a:t>
            </a:r>
            <a:br>
              <a:rPr lang="it-IT" sz="24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</a:schemeClr>
                </a:solidFill>
              </a:rPr>
              <a:t>MEZZI: immagini digitali, materiale vario di cancelleria.</a:t>
            </a:r>
            <a:endParaRPr lang="it-IT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3284984"/>
            <a:ext cx="7128792" cy="284117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La disciplina scelta risulta sicuramente quella più facilmente fruibile da un gruppo così eterogeneo e sicuramente molto coinvolgente. Essendo bambini che vanno dai 6 agli 11 anni, la scelta della disciplina è ricaduta su quella in cui ognuno si sente abbastanza autonomo nell’esecuzione del lavoro.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9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2454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CLIL TOPIC PLANNING</a:t>
            </a:r>
            <a:endParaRPr lang="it-IT" sz="32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724806"/>
              </p:ext>
            </p:extLst>
          </p:nvPr>
        </p:nvGraphicFramePr>
        <p:xfrm>
          <a:off x="467544" y="1268760"/>
          <a:ext cx="82296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CONTENT</a:t>
                      </a:r>
                      <a:endParaRPr lang="it-IT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COGNITION </a:t>
                      </a:r>
                      <a:r>
                        <a:rPr lang="it-IT" sz="1400" dirty="0" smtClean="0"/>
                        <a:t>(</a:t>
                      </a:r>
                      <a:r>
                        <a:rPr lang="it-IT" sz="1400" dirty="0" err="1" smtClean="0"/>
                        <a:t>scaffolding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CULTURE</a:t>
                      </a:r>
                      <a:endParaRPr lang="it-IT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COMMUNICATION</a:t>
                      </a:r>
                      <a:endParaRPr lang="it-IT" sz="140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will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teach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students</a:t>
                      </a:r>
                      <a:r>
                        <a:rPr lang="it-IT" sz="1600" baseline="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err="1" smtClean="0"/>
                        <a:t>words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referreded</a:t>
                      </a:r>
                      <a:r>
                        <a:rPr lang="it-IT" sz="1600" baseline="0" dirty="0" smtClean="0"/>
                        <a:t> to </a:t>
                      </a:r>
                      <a:r>
                        <a:rPr lang="it-IT" sz="1600" baseline="0" dirty="0" err="1" smtClean="0"/>
                        <a:t>bedroom</a:t>
                      </a:r>
                      <a:r>
                        <a:rPr lang="it-IT" sz="1600" baseline="0" dirty="0" smtClean="0"/>
                        <a:t> (</a:t>
                      </a:r>
                      <a:r>
                        <a:rPr lang="it-IT" sz="1600" baseline="0" dirty="0" err="1" smtClean="0"/>
                        <a:t>furniture</a:t>
                      </a:r>
                      <a:r>
                        <a:rPr lang="it-IT" sz="16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err="1" smtClean="0"/>
                        <a:t>Place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prepositions</a:t>
                      </a:r>
                      <a:endParaRPr lang="it-IT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smtClean="0"/>
                        <a:t>The </a:t>
                      </a:r>
                      <a:r>
                        <a:rPr lang="it-IT" sz="1600" baseline="0" dirty="0" err="1" smtClean="0"/>
                        <a:t>form</a:t>
                      </a:r>
                      <a:r>
                        <a:rPr lang="it-IT" sz="1600" baseline="0" dirty="0" smtClean="0"/>
                        <a:t>: </a:t>
                      </a:r>
                      <a:r>
                        <a:rPr lang="it-IT" sz="1600" baseline="0" dirty="0" err="1" smtClean="0"/>
                        <a:t>There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is</a:t>
                      </a:r>
                      <a:r>
                        <a:rPr lang="it-IT" sz="1600" baseline="0" dirty="0" smtClean="0"/>
                        <a:t>, </a:t>
                      </a:r>
                      <a:r>
                        <a:rPr lang="it-IT" sz="1600" baseline="0" dirty="0" err="1" smtClean="0"/>
                        <a:t>There</a:t>
                      </a:r>
                      <a:r>
                        <a:rPr lang="it-IT" sz="1600" baseline="0" dirty="0" smtClean="0"/>
                        <a:t> are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sz="16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600" baseline="0" dirty="0" smtClean="0"/>
                        <a:t>At the end, </a:t>
                      </a:r>
                      <a:r>
                        <a:rPr lang="it-IT" sz="1600" baseline="0" dirty="0" err="1" smtClean="0"/>
                        <a:t>students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will</a:t>
                      </a:r>
                      <a:r>
                        <a:rPr lang="it-IT" sz="1600" baseline="0" dirty="0" smtClean="0"/>
                        <a:t> be </a:t>
                      </a:r>
                      <a:r>
                        <a:rPr lang="it-IT" sz="1600" baseline="0" dirty="0" err="1" smtClean="0"/>
                        <a:t>able</a:t>
                      </a:r>
                      <a:r>
                        <a:rPr lang="it-IT" sz="1600" baseline="0" dirty="0" smtClean="0"/>
                        <a:t> to </a:t>
                      </a:r>
                      <a:r>
                        <a:rPr lang="it-IT" sz="1600" baseline="0" dirty="0" err="1" smtClean="0"/>
                        <a:t>describe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their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bedroom</a:t>
                      </a:r>
                      <a:r>
                        <a:rPr lang="it-IT" sz="1600" baseline="0" dirty="0" smtClean="0"/>
                        <a:t>.</a:t>
                      </a:r>
                    </a:p>
                    <a:p>
                      <a:endParaRPr lang="it-IT" sz="16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The </a:t>
                      </a:r>
                      <a:r>
                        <a:rPr lang="it-IT" sz="1400" dirty="0" err="1" smtClean="0"/>
                        <a:t>teacher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will</a:t>
                      </a:r>
                      <a:r>
                        <a:rPr lang="it-IT" sz="1400" baseline="0" dirty="0" smtClean="0"/>
                        <a:t> be the guide </a:t>
                      </a:r>
                      <a:r>
                        <a:rPr lang="it-IT" sz="1400" baseline="0" dirty="0" err="1" smtClean="0"/>
                        <a:t>who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supports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their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thinking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skills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using</a:t>
                      </a:r>
                      <a:r>
                        <a:rPr lang="it-IT" sz="1400" baseline="0" dirty="0" smtClean="0"/>
                        <a:t> Bloom </a:t>
                      </a:r>
                      <a:r>
                        <a:rPr lang="it-IT" sz="1400" baseline="0" dirty="0" err="1" smtClean="0"/>
                        <a:t>Taxonomy</a:t>
                      </a:r>
                      <a:r>
                        <a:rPr lang="it-IT" sz="1400" baseline="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latin typeface="+mj-lt"/>
                        </a:rPr>
                        <a:t>NAME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all</a:t>
                      </a:r>
                      <a:r>
                        <a:rPr lang="it-IT" sz="1600" dirty="0" smtClean="0"/>
                        <a:t> the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objects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you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already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know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while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looking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at</a:t>
                      </a:r>
                      <a:r>
                        <a:rPr lang="it-IT" sz="1600" baseline="0" dirty="0" smtClean="0"/>
                        <a:t> Van </a:t>
                      </a:r>
                      <a:r>
                        <a:rPr lang="it-IT" sz="1600" baseline="0" dirty="0" err="1" smtClean="0"/>
                        <a:t>gogh’s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bedroom</a:t>
                      </a:r>
                      <a:r>
                        <a:rPr lang="it-IT" sz="1600" baseline="0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smtClean="0">
                          <a:latin typeface="+mj-lt"/>
                        </a:rPr>
                        <a:t>CHOOSE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objects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you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prefer</a:t>
                      </a:r>
                      <a:r>
                        <a:rPr lang="it-IT" sz="1600" baseline="0" dirty="0" smtClean="0"/>
                        <a:t> and </a:t>
                      </a:r>
                      <a:r>
                        <a:rPr lang="it-IT" sz="1600" baseline="0" dirty="0" err="1" smtClean="0"/>
                        <a:t>say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it</a:t>
                      </a:r>
                      <a:r>
                        <a:rPr lang="it-IT" sz="1600" baseline="0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smtClean="0">
                          <a:latin typeface="+mj-lt"/>
                        </a:rPr>
                        <a:t>COMPARE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this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bedroom</a:t>
                      </a:r>
                      <a:r>
                        <a:rPr lang="it-IT" sz="1600" baseline="0" dirty="0" smtClean="0"/>
                        <a:t> to </a:t>
                      </a:r>
                      <a:r>
                        <a:rPr lang="it-IT" sz="1600" baseline="0" dirty="0" err="1" smtClean="0"/>
                        <a:t>your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own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bedroom</a:t>
                      </a:r>
                      <a:endParaRPr lang="it-IT" sz="16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baseline="0" dirty="0" smtClean="0"/>
                        <a:t>Cultural </a:t>
                      </a:r>
                      <a:r>
                        <a:rPr lang="it-IT" baseline="0" dirty="0" err="1" smtClean="0"/>
                        <a:t>implications</a:t>
                      </a:r>
                      <a:r>
                        <a:rPr lang="it-IT" baseline="0" dirty="0" smtClean="0"/>
                        <a:t> of the </a:t>
                      </a:r>
                      <a:r>
                        <a:rPr lang="it-IT" baseline="0" dirty="0" err="1" smtClean="0"/>
                        <a:t>topic</a:t>
                      </a:r>
                      <a:r>
                        <a:rPr lang="it-IT" baseline="0" dirty="0" smtClean="0"/>
                        <a:t>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 err="1" smtClean="0"/>
                        <a:t>There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isn’t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much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furniture</a:t>
                      </a:r>
                      <a:r>
                        <a:rPr lang="it-IT" sz="1200" baseline="0" dirty="0" smtClean="0"/>
                        <a:t> SO Van Gogh </a:t>
                      </a:r>
                      <a:r>
                        <a:rPr lang="it-IT" sz="1200" baseline="0" dirty="0" err="1" smtClean="0"/>
                        <a:t>was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poor</a:t>
                      </a:r>
                      <a:r>
                        <a:rPr lang="it-IT" sz="1200" baseline="0" dirty="0" smtClean="0"/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 err="1" smtClean="0"/>
                        <a:t>There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is</a:t>
                      </a:r>
                      <a:r>
                        <a:rPr lang="it-IT" sz="1200" baseline="0" dirty="0" smtClean="0"/>
                        <a:t> no </a:t>
                      </a:r>
                      <a:r>
                        <a:rPr lang="it-IT" sz="1200" baseline="0" dirty="0" err="1" smtClean="0"/>
                        <a:t>bathroom</a:t>
                      </a:r>
                      <a:r>
                        <a:rPr lang="it-IT" sz="1200" baseline="0" dirty="0" smtClean="0"/>
                        <a:t> SO in </a:t>
                      </a:r>
                      <a:r>
                        <a:rPr lang="it-IT" sz="1200" baseline="0" dirty="0" err="1" smtClean="0"/>
                        <a:t>those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days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they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used</a:t>
                      </a:r>
                      <a:r>
                        <a:rPr lang="it-IT" sz="1200" baseline="0" dirty="0" smtClean="0"/>
                        <a:t> a </a:t>
                      </a:r>
                      <a:r>
                        <a:rPr lang="it-IT" sz="1200" baseline="0" dirty="0" err="1" smtClean="0"/>
                        <a:t>jug</a:t>
                      </a:r>
                      <a:r>
                        <a:rPr lang="it-IT" sz="1200" baseline="0" dirty="0" smtClean="0"/>
                        <a:t> of water and a </a:t>
                      </a:r>
                      <a:r>
                        <a:rPr lang="it-IT" sz="1200" baseline="0" dirty="0" err="1" smtClean="0"/>
                        <a:t>bowl</a:t>
                      </a:r>
                      <a:r>
                        <a:rPr lang="it-IT" sz="1200" baseline="0" dirty="0" smtClean="0"/>
                        <a:t> on the </a:t>
                      </a:r>
                      <a:r>
                        <a:rPr lang="it-IT" sz="1200" baseline="0" dirty="0" err="1" smtClean="0"/>
                        <a:t>bedside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table</a:t>
                      </a:r>
                      <a:endParaRPr lang="it-IT" sz="1200" baseline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200" baseline="0" dirty="0" smtClean="0"/>
                        <a:t>Van </a:t>
                      </a:r>
                      <a:r>
                        <a:rPr lang="it-IT" sz="1200" baseline="0" dirty="0" err="1" smtClean="0"/>
                        <a:t>Gogh’s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belonings</a:t>
                      </a:r>
                      <a:r>
                        <a:rPr lang="it-IT" sz="1200" baseline="0" dirty="0" smtClean="0"/>
                        <a:t> are in </a:t>
                      </a:r>
                      <a:r>
                        <a:rPr lang="it-IT" sz="1200" baseline="0" dirty="0" err="1" smtClean="0"/>
                        <a:t>pairs</a:t>
                      </a:r>
                      <a:r>
                        <a:rPr lang="it-IT" sz="1200" baseline="0" dirty="0" smtClean="0"/>
                        <a:t> (2 </a:t>
                      </a:r>
                      <a:r>
                        <a:rPr lang="it-IT" sz="1200" baseline="0" dirty="0" err="1" smtClean="0"/>
                        <a:t>chairs</a:t>
                      </a:r>
                      <a:r>
                        <a:rPr lang="it-IT" sz="1200" baseline="0" dirty="0" smtClean="0"/>
                        <a:t>, 2 </a:t>
                      </a:r>
                      <a:r>
                        <a:rPr lang="it-IT" sz="1200" baseline="0" dirty="0" err="1" smtClean="0"/>
                        <a:t>pillow</a:t>
                      </a:r>
                      <a:r>
                        <a:rPr lang="it-IT" sz="1200" baseline="0" dirty="0" smtClean="0"/>
                        <a:t>, 2 </a:t>
                      </a:r>
                      <a:r>
                        <a:rPr lang="it-IT" sz="1200" baseline="0" dirty="0" err="1" smtClean="0"/>
                        <a:t>portraits</a:t>
                      </a:r>
                      <a:r>
                        <a:rPr lang="it-IT" sz="1200" baseline="0" dirty="0" smtClean="0"/>
                        <a:t>, 2 drawings,2 </a:t>
                      </a:r>
                      <a:r>
                        <a:rPr lang="it-IT" sz="1200" baseline="0" dirty="0" err="1" smtClean="0"/>
                        <a:t>doors</a:t>
                      </a:r>
                      <a:r>
                        <a:rPr lang="it-IT" sz="1200" baseline="0" dirty="0" smtClean="0"/>
                        <a:t>):  he </a:t>
                      </a:r>
                      <a:r>
                        <a:rPr lang="it-IT" sz="1200" baseline="0" dirty="0" err="1" smtClean="0"/>
                        <a:t>didn’t</a:t>
                      </a:r>
                      <a:r>
                        <a:rPr lang="it-IT" sz="1200" baseline="0" dirty="0" smtClean="0"/>
                        <a:t> share the </a:t>
                      </a:r>
                      <a:r>
                        <a:rPr lang="it-IT" sz="1200" baseline="0" dirty="0" err="1" smtClean="0"/>
                        <a:t>bedroom</a:t>
                      </a:r>
                      <a:r>
                        <a:rPr lang="it-IT" sz="1200" baseline="0" dirty="0" smtClean="0"/>
                        <a:t> with </a:t>
                      </a:r>
                      <a:r>
                        <a:rPr lang="it-IT" sz="1200" baseline="0" dirty="0" err="1" smtClean="0"/>
                        <a:t>anyone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but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maybe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multiplying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everything</a:t>
                      </a:r>
                      <a:r>
                        <a:rPr lang="it-IT" sz="1200" baseline="0" dirty="0" smtClean="0"/>
                        <a:t> by </a:t>
                      </a:r>
                      <a:r>
                        <a:rPr lang="it-IT" sz="1200" baseline="0" dirty="0" err="1" smtClean="0"/>
                        <a:t>two</a:t>
                      </a:r>
                      <a:r>
                        <a:rPr lang="it-IT" sz="1200" baseline="0" dirty="0" smtClean="0"/>
                        <a:t> made </a:t>
                      </a:r>
                      <a:r>
                        <a:rPr lang="it-IT" sz="1200" baseline="0" dirty="0" err="1" smtClean="0"/>
                        <a:t>him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feel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less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lonely</a:t>
                      </a:r>
                      <a:r>
                        <a:rPr lang="it-IT" sz="1200" baseline="0" dirty="0" smtClean="0"/>
                        <a:t>.</a:t>
                      </a:r>
                    </a:p>
                    <a:p>
                      <a:pPr algn="just"/>
                      <a:endParaRPr lang="it-IT" baseline="0" dirty="0" smtClean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What</a:t>
                      </a:r>
                      <a:r>
                        <a:rPr lang="it-IT" baseline="0" dirty="0" smtClean="0"/>
                        <a:t> are </a:t>
                      </a:r>
                      <a:r>
                        <a:rPr lang="it-IT" baseline="0" dirty="0" err="1" smtClean="0"/>
                        <a:t>they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going</a:t>
                      </a:r>
                      <a:r>
                        <a:rPr lang="it-IT" baseline="0" dirty="0" smtClean="0"/>
                        <a:t> to </a:t>
                      </a:r>
                      <a:r>
                        <a:rPr lang="it-IT" baseline="0" dirty="0" err="1" smtClean="0"/>
                        <a:t>communicate</a:t>
                      </a:r>
                      <a:r>
                        <a:rPr lang="it-IT" baseline="0" dirty="0" smtClean="0"/>
                        <a:t>?</a:t>
                      </a:r>
                    </a:p>
                    <a:p>
                      <a:r>
                        <a:rPr lang="it-IT" baseline="0" dirty="0" smtClean="0"/>
                        <a:t>How are </a:t>
                      </a:r>
                      <a:r>
                        <a:rPr lang="it-IT" baseline="0" dirty="0" err="1" smtClean="0"/>
                        <a:t>they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going</a:t>
                      </a:r>
                      <a:r>
                        <a:rPr lang="it-IT" baseline="0" dirty="0" smtClean="0"/>
                        <a:t> to </a:t>
                      </a:r>
                      <a:r>
                        <a:rPr lang="it-IT" baseline="0" dirty="0" err="1" smtClean="0"/>
                        <a:t>communicate</a:t>
                      </a:r>
                      <a:r>
                        <a:rPr lang="it-IT" baseline="0" dirty="0" smtClean="0"/>
                        <a:t>?</a:t>
                      </a:r>
                    </a:p>
                    <a:p>
                      <a:r>
                        <a:rPr lang="it-IT" baseline="0" dirty="0" smtClean="0">
                          <a:latin typeface="Agency FB" panose="020B0503020202020204" pitchFamily="34" charset="0"/>
                        </a:rPr>
                        <a:t>(</a:t>
                      </a:r>
                      <a:r>
                        <a:rPr lang="it-IT" baseline="0" dirty="0" err="1" smtClean="0">
                          <a:latin typeface="Agency FB" panose="020B0503020202020204" pitchFamily="34" charset="0"/>
                        </a:rPr>
                        <a:t>language</a:t>
                      </a:r>
                      <a:r>
                        <a:rPr lang="it-IT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it-IT" baseline="0" dirty="0" err="1" smtClean="0">
                          <a:latin typeface="Agency FB" panose="020B0503020202020204" pitchFamily="34" charset="0"/>
                        </a:rPr>
                        <a:t>skills</a:t>
                      </a:r>
                      <a:r>
                        <a:rPr lang="it-IT" baseline="0" dirty="0" smtClean="0">
                          <a:latin typeface="Agency FB" panose="020B0503020202020204" pitchFamily="34" charset="0"/>
                        </a:rPr>
                        <a:t>: </a:t>
                      </a:r>
                      <a:r>
                        <a:rPr lang="it-IT" baseline="0" dirty="0" err="1" smtClean="0">
                          <a:latin typeface="Agency FB" panose="020B0503020202020204" pitchFamily="34" charset="0"/>
                        </a:rPr>
                        <a:t>listening</a:t>
                      </a:r>
                      <a:r>
                        <a:rPr lang="it-IT" baseline="0" dirty="0" smtClean="0">
                          <a:latin typeface="Agency FB" panose="020B0503020202020204" pitchFamily="34" charset="0"/>
                        </a:rPr>
                        <a:t> and </a:t>
                      </a:r>
                      <a:r>
                        <a:rPr lang="it-IT" baseline="0" dirty="0" err="1" smtClean="0">
                          <a:latin typeface="Agency FB" panose="020B0503020202020204" pitchFamily="34" charset="0"/>
                        </a:rPr>
                        <a:t>speaking</a:t>
                      </a:r>
                      <a:r>
                        <a:rPr lang="it-IT" baseline="0" dirty="0" smtClean="0">
                          <a:latin typeface="Agency FB" panose="020B0503020202020204" pitchFamily="34" charset="0"/>
                        </a:rPr>
                        <a:t> by </a:t>
                      </a:r>
                      <a:r>
                        <a:rPr lang="it-IT" baseline="0" dirty="0" err="1" smtClean="0">
                          <a:latin typeface="Agency FB" panose="020B0503020202020204" pitchFamily="34" charset="0"/>
                        </a:rPr>
                        <a:t>which</a:t>
                      </a:r>
                      <a:r>
                        <a:rPr lang="it-IT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it-IT" baseline="0" dirty="0" err="1" smtClean="0">
                          <a:latin typeface="Agency FB" panose="020B0503020202020204" pitchFamily="34" charset="0"/>
                        </a:rPr>
                        <a:t>they</a:t>
                      </a:r>
                      <a:r>
                        <a:rPr lang="it-IT" baseline="0" dirty="0" smtClean="0">
                          <a:latin typeface="Agency FB" panose="020B0503020202020204" pitchFamily="34" charset="0"/>
                        </a:rPr>
                        <a:t> can </a:t>
                      </a:r>
                      <a:r>
                        <a:rPr lang="it-IT" baseline="0" dirty="0" err="1" smtClean="0">
                          <a:latin typeface="Agency FB" panose="020B0503020202020204" pitchFamily="34" charset="0"/>
                        </a:rPr>
                        <a:t>communicate</a:t>
                      </a:r>
                      <a:r>
                        <a:rPr lang="it-IT" baseline="0" dirty="0" smtClean="0">
                          <a:latin typeface="Agency FB" panose="020B0503020202020204" pitchFamily="34" charset="0"/>
                        </a:rPr>
                        <a:t> in </a:t>
                      </a:r>
                      <a:r>
                        <a:rPr lang="it-IT" baseline="0" dirty="0" err="1" smtClean="0">
                          <a:latin typeface="Agency FB" panose="020B0503020202020204" pitchFamily="34" charset="0"/>
                        </a:rPr>
                        <a:t>group</a:t>
                      </a:r>
                      <a:r>
                        <a:rPr lang="it-IT" baseline="0" dirty="0" smtClean="0">
                          <a:latin typeface="Agency FB" panose="020B0503020202020204" pitchFamily="34" charset="0"/>
                        </a:rPr>
                        <a:t>)</a:t>
                      </a:r>
                      <a:endParaRPr lang="it-IT" dirty="0">
                        <a:latin typeface="Agency FB" panose="020B0503020202020204" pitchFamily="34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6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0"/>
            <a:ext cx="7499176" cy="980728"/>
          </a:xfrm>
        </p:spPr>
        <p:txBody>
          <a:bodyPr/>
          <a:lstStyle/>
          <a:p>
            <a:pPr algn="ctr"/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Clil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it-IT" sz="2900" b="1" dirty="0" smtClean="0"/>
          </a:p>
          <a:p>
            <a:pPr marL="0" indent="0" algn="ctr">
              <a:buNone/>
            </a:pPr>
            <a:r>
              <a:rPr lang="it-IT" sz="6400" b="1" dirty="0" smtClean="0"/>
              <a:t>WARM </a:t>
            </a:r>
            <a:r>
              <a:rPr lang="it-IT" sz="6400" b="1" dirty="0"/>
              <a:t>UP</a:t>
            </a:r>
            <a:endParaRPr lang="it-IT" sz="6400" dirty="0"/>
          </a:p>
          <a:p>
            <a:r>
              <a:rPr lang="it-IT" sz="6400" b="1" dirty="0"/>
              <a:t>SING</a:t>
            </a:r>
            <a:r>
              <a:rPr lang="it-IT" sz="6400" dirty="0"/>
              <a:t> a </a:t>
            </a:r>
            <a:r>
              <a:rPr lang="it-IT" sz="6400" dirty="0" err="1"/>
              <a:t>song</a:t>
            </a:r>
            <a:r>
              <a:rPr lang="it-IT" sz="6400" dirty="0"/>
              <a:t> </a:t>
            </a:r>
            <a:r>
              <a:rPr lang="it-IT" sz="6400" dirty="0" err="1"/>
              <a:t>about</a:t>
            </a:r>
            <a:r>
              <a:rPr lang="it-IT" sz="6400" dirty="0"/>
              <a:t> </a:t>
            </a:r>
            <a:r>
              <a:rPr lang="it-IT" sz="6400" dirty="0" err="1"/>
              <a:t>houses</a:t>
            </a:r>
            <a:r>
              <a:rPr lang="it-IT" sz="6400" dirty="0"/>
              <a:t> </a:t>
            </a:r>
            <a:r>
              <a:rPr lang="it-IT" sz="6400" dirty="0" err="1"/>
              <a:t>using</a:t>
            </a:r>
            <a:r>
              <a:rPr lang="it-IT" sz="6400" dirty="0"/>
              <a:t> </a:t>
            </a:r>
            <a:r>
              <a:rPr lang="it-IT" sz="6400" dirty="0" err="1"/>
              <a:t>flashcards</a:t>
            </a:r>
            <a:r>
              <a:rPr lang="it-IT" sz="6400" dirty="0"/>
              <a:t> or </a:t>
            </a:r>
            <a:r>
              <a:rPr lang="it-IT" sz="6400" dirty="0" err="1"/>
              <a:t>posters</a:t>
            </a:r>
            <a:r>
              <a:rPr lang="it-IT" sz="6400" dirty="0"/>
              <a:t> </a:t>
            </a:r>
            <a:r>
              <a:rPr lang="it-IT" sz="6400" dirty="0" err="1"/>
              <a:t>when</a:t>
            </a:r>
            <a:r>
              <a:rPr lang="it-IT" sz="6400" dirty="0"/>
              <a:t> </a:t>
            </a:r>
            <a:r>
              <a:rPr lang="it-IT" sz="6400" dirty="0" err="1"/>
              <a:t>singing</a:t>
            </a:r>
            <a:r>
              <a:rPr lang="it-IT" sz="6400" dirty="0"/>
              <a:t>   </a:t>
            </a:r>
            <a:r>
              <a:rPr lang="it-IT" sz="6400" u="sng" dirty="0"/>
              <a:t>www.learenglishkids.britishcouncil.org</a:t>
            </a:r>
            <a:endParaRPr lang="it-IT" sz="6400" dirty="0"/>
          </a:p>
          <a:p>
            <a:r>
              <a:rPr lang="it-IT" sz="6400" b="1" dirty="0"/>
              <a:t>SEE </a:t>
            </a:r>
            <a:r>
              <a:rPr lang="it-IT" sz="6400" dirty="0"/>
              <a:t>a video on the computer  </a:t>
            </a:r>
            <a:r>
              <a:rPr lang="it-IT" sz="6400" u="sng" dirty="0">
                <a:hlinkClick r:id="rId2"/>
              </a:rPr>
              <a:t>www.learnenglishkids.britishcouncil.org</a:t>
            </a:r>
            <a:r>
              <a:rPr lang="it-IT" sz="6400" dirty="0"/>
              <a:t>   </a:t>
            </a:r>
            <a:r>
              <a:rPr lang="it-IT" sz="6400" dirty="0" err="1"/>
              <a:t>about</a:t>
            </a:r>
            <a:r>
              <a:rPr lang="it-IT" sz="6400" dirty="0"/>
              <a:t> </a:t>
            </a:r>
            <a:r>
              <a:rPr lang="it-IT" sz="6400" dirty="0" err="1"/>
              <a:t>homes</a:t>
            </a:r>
            <a:r>
              <a:rPr lang="it-IT" sz="6400" dirty="0"/>
              <a:t> and </a:t>
            </a:r>
            <a:r>
              <a:rPr lang="it-IT" sz="6400" dirty="0" err="1"/>
              <a:t>furniture</a:t>
            </a:r>
            <a:r>
              <a:rPr lang="it-IT" sz="6400" dirty="0"/>
              <a:t>. Play the game “Can </a:t>
            </a:r>
            <a:r>
              <a:rPr lang="it-IT" sz="6400" dirty="0" err="1"/>
              <a:t>you</a:t>
            </a:r>
            <a:r>
              <a:rPr lang="it-IT" sz="6400" dirty="0"/>
              <a:t> </a:t>
            </a:r>
            <a:r>
              <a:rPr lang="it-IT" sz="6400" dirty="0" err="1"/>
              <a:t>paint</a:t>
            </a:r>
            <a:r>
              <a:rPr lang="it-IT" sz="6400" dirty="0"/>
              <a:t> the </a:t>
            </a:r>
            <a:r>
              <a:rPr lang="it-IT" sz="6400" dirty="0" err="1"/>
              <a:t>things</a:t>
            </a:r>
            <a:r>
              <a:rPr lang="it-IT" sz="6400" dirty="0"/>
              <a:t> in the room the right color?” (</a:t>
            </a:r>
            <a:r>
              <a:rPr lang="it-IT" sz="6400" dirty="0" err="1"/>
              <a:t>interactive</a:t>
            </a:r>
            <a:r>
              <a:rPr lang="it-IT" sz="6400" dirty="0"/>
              <a:t> game)</a:t>
            </a:r>
          </a:p>
          <a:p>
            <a:pPr marL="0" indent="0" algn="ctr">
              <a:buNone/>
            </a:pPr>
            <a:endParaRPr lang="it-IT" sz="6400" b="1" dirty="0" smtClean="0"/>
          </a:p>
          <a:p>
            <a:pPr marL="0" indent="0" algn="ctr">
              <a:buNone/>
            </a:pPr>
            <a:r>
              <a:rPr lang="it-IT" sz="6400" b="1" dirty="0" smtClean="0"/>
              <a:t>CO-CONSTRUCTING</a:t>
            </a:r>
            <a:endParaRPr lang="it-IT" sz="6400" dirty="0"/>
          </a:p>
          <a:p>
            <a:r>
              <a:rPr lang="it-IT" sz="6400" dirty="0"/>
              <a:t>The </a:t>
            </a:r>
            <a:r>
              <a:rPr lang="it-IT" sz="6400" dirty="0" err="1"/>
              <a:t>teacher</a:t>
            </a:r>
            <a:r>
              <a:rPr lang="it-IT" sz="6400" dirty="0"/>
              <a:t> introduce the </a:t>
            </a:r>
            <a:r>
              <a:rPr lang="it-IT" sz="6400" dirty="0" err="1"/>
              <a:t>content</a:t>
            </a:r>
            <a:r>
              <a:rPr lang="it-IT" sz="6400" dirty="0"/>
              <a:t> of the </a:t>
            </a:r>
            <a:r>
              <a:rPr lang="it-IT" sz="6400" dirty="0" err="1"/>
              <a:t>lesson</a:t>
            </a:r>
            <a:r>
              <a:rPr lang="it-IT" sz="6400" dirty="0"/>
              <a:t>. </a:t>
            </a:r>
            <a:r>
              <a:rPr lang="it-IT" sz="6400" dirty="0" err="1"/>
              <a:t>We</a:t>
            </a:r>
            <a:r>
              <a:rPr lang="it-IT" sz="6400" dirty="0"/>
              <a:t> are </a:t>
            </a:r>
            <a:r>
              <a:rPr lang="it-IT" sz="6400" dirty="0" err="1"/>
              <a:t>going</a:t>
            </a:r>
            <a:r>
              <a:rPr lang="it-IT" sz="6400" dirty="0"/>
              <a:t> to talk </a:t>
            </a:r>
            <a:r>
              <a:rPr lang="it-IT" sz="6400" dirty="0" err="1"/>
              <a:t>about</a:t>
            </a:r>
            <a:r>
              <a:rPr lang="it-IT" sz="6400" dirty="0"/>
              <a:t> rooms of the </a:t>
            </a:r>
            <a:r>
              <a:rPr lang="it-IT" sz="6400" dirty="0" err="1"/>
              <a:t>houses</a:t>
            </a:r>
            <a:r>
              <a:rPr lang="it-IT" sz="6400" dirty="0"/>
              <a:t>, </a:t>
            </a:r>
            <a:r>
              <a:rPr lang="it-IT" sz="6400" dirty="0" err="1"/>
              <a:t>especially</a:t>
            </a:r>
            <a:r>
              <a:rPr lang="it-IT" sz="6400" dirty="0"/>
              <a:t> </a:t>
            </a:r>
            <a:r>
              <a:rPr lang="it-IT" sz="6400" dirty="0" err="1"/>
              <a:t>about</a:t>
            </a:r>
            <a:r>
              <a:rPr lang="it-IT" sz="6400" dirty="0"/>
              <a:t> </a:t>
            </a:r>
            <a:r>
              <a:rPr lang="it-IT" sz="6400" dirty="0" err="1"/>
              <a:t>bedroom</a:t>
            </a:r>
            <a:r>
              <a:rPr lang="it-IT" sz="6400" dirty="0"/>
              <a:t> and </a:t>
            </a:r>
            <a:r>
              <a:rPr lang="it-IT" sz="6400" dirty="0" err="1"/>
              <a:t>its</a:t>
            </a:r>
            <a:r>
              <a:rPr lang="it-IT" sz="6400" dirty="0"/>
              <a:t> </a:t>
            </a:r>
            <a:r>
              <a:rPr lang="it-IT" sz="6400" dirty="0" err="1"/>
              <a:t>furniture</a:t>
            </a:r>
            <a:endParaRPr lang="it-IT" sz="6400" dirty="0"/>
          </a:p>
          <a:p>
            <a:pPr marL="0" indent="0" algn="ctr">
              <a:buNone/>
            </a:pPr>
            <a:endParaRPr lang="it-IT" sz="6400" b="1" dirty="0" smtClean="0"/>
          </a:p>
          <a:p>
            <a:pPr marL="0" indent="0" algn="ctr">
              <a:buNone/>
            </a:pPr>
            <a:r>
              <a:rPr lang="it-IT" sz="6400" b="1" dirty="0" smtClean="0"/>
              <a:t>SCAFFOLDING/COMMUNICATION</a:t>
            </a:r>
            <a:endParaRPr lang="it-IT" sz="6400" dirty="0"/>
          </a:p>
          <a:p>
            <a:r>
              <a:rPr lang="it-IT" sz="6400" dirty="0"/>
              <a:t>The </a:t>
            </a:r>
            <a:r>
              <a:rPr lang="it-IT" sz="6400" dirty="0" err="1"/>
              <a:t>children</a:t>
            </a:r>
            <a:r>
              <a:rPr lang="it-IT" sz="6400" b="1" dirty="0"/>
              <a:t> NAME </a:t>
            </a:r>
            <a:r>
              <a:rPr lang="it-IT" sz="6400" dirty="0" err="1"/>
              <a:t>all</a:t>
            </a:r>
            <a:r>
              <a:rPr lang="it-IT" sz="6400" dirty="0"/>
              <a:t> the </a:t>
            </a:r>
            <a:r>
              <a:rPr lang="it-IT" sz="6400" dirty="0" err="1"/>
              <a:t>objects</a:t>
            </a:r>
            <a:r>
              <a:rPr lang="it-IT" sz="6400" dirty="0"/>
              <a:t> </a:t>
            </a:r>
            <a:r>
              <a:rPr lang="it-IT" sz="6400" dirty="0" err="1"/>
              <a:t>they</a:t>
            </a:r>
            <a:r>
              <a:rPr lang="it-IT" sz="6400" dirty="0"/>
              <a:t> </a:t>
            </a:r>
            <a:r>
              <a:rPr lang="it-IT" sz="6400" dirty="0" err="1"/>
              <a:t>already</a:t>
            </a:r>
            <a:r>
              <a:rPr lang="it-IT" sz="6400" dirty="0"/>
              <a:t> </a:t>
            </a:r>
            <a:r>
              <a:rPr lang="it-IT" sz="6400" dirty="0" err="1"/>
              <a:t>know</a:t>
            </a:r>
            <a:r>
              <a:rPr lang="it-IT" sz="6400" dirty="0"/>
              <a:t> </a:t>
            </a:r>
            <a:r>
              <a:rPr lang="it-IT" sz="6400" dirty="0" err="1"/>
              <a:t>about</a:t>
            </a:r>
            <a:r>
              <a:rPr lang="it-IT" sz="6400" dirty="0"/>
              <a:t> </a:t>
            </a:r>
            <a:r>
              <a:rPr lang="it-IT" sz="6400" dirty="0" err="1"/>
              <a:t>homes</a:t>
            </a:r>
            <a:r>
              <a:rPr lang="it-IT" sz="6400" dirty="0"/>
              <a:t> and </a:t>
            </a:r>
            <a:r>
              <a:rPr lang="it-IT" sz="6400" dirty="0" err="1"/>
              <a:t>furniture</a:t>
            </a:r>
            <a:r>
              <a:rPr lang="it-IT" sz="6400" dirty="0"/>
              <a:t>. </a:t>
            </a:r>
            <a:r>
              <a:rPr lang="it-IT" sz="6400" dirty="0" err="1"/>
              <a:t>They</a:t>
            </a:r>
            <a:r>
              <a:rPr lang="it-IT" sz="6400" dirty="0"/>
              <a:t> are </a:t>
            </a:r>
            <a:r>
              <a:rPr lang="it-IT" sz="6400" dirty="0" err="1"/>
              <a:t>divided</a:t>
            </a:r>
            <a:r>
              <a:rPr lang="it-IT" sz="6400" dirty="0"/>
              <a:t> </a:t>
            </a:r>
            <a:r>
              <a:rPr lang="it-IT" sz="6400" dirty="0" err="1"/>
              <a:t>into</a:t>
            </a:r>
            <a:r>
              <a:rPr lang="it-IT" sz="6400" dirty="0"/>
              <a:t> </a:t>
            </a:r>
            <a:r>
              <a:rPr lang="it-IT" sz="6400" dirty="0" err="1"/>
              <a:t>two</a:t>
            </a:r>
            <a:r>
              <a:rPr lang="it-IT" sz="6400" dirty="0"/>
              <a:t> </a:t>
            </a:r>
            <a:r>
              <a:rPr lang="it-IT" sz="6400" dirty="0" err="1"/>
              <a:t>groups</a:t>
            </a:r>
            <a:r>
              <a:rPr lang="it-IT" sz="6400" dirty="0"/>
              <a:t>. </a:t>
            </a:r>
            <a:r>
              <a:rPr lang="it-IT" sz="6400" dirty="0" err="1"/>
              <a:t>They</a:t>
            </a:r>
            <a:r>
              <a:rPr lang="it-IT" sz="6400" dirty="0"/>
              <a:t> </a:t>
            </a:r>
            <a:r>
              <a:rPr lang="it-IT" sz="6400" dirty="0" err="1"/>
              <a:t>ask</a:t>
            </a:r>
            <a:r>
              <a:rPr lang="it-IT" sz="6400" dirty="0"/>
              <a:t> and </a:t>
            </a:r>
            <a:r>
              <a:rPr lang="it-IT" sz="6400" dirty="0" err="1"/>
              <a:t>aswer</a:t>
            </a:r>
            <a:r>
              <a:rPr lang="it-IT" sz="6400" dirty="0"/>
              <a:t>: “</a:t>
            </a:r>
            <a:r>
              <a:rPr lang="it-IT" sz="6400" dirty="0" err="1"/>
              <a:t>what</a:t>
            </a:r>
            <a:r>
              <a:rPr lang="it-IT" sz="6400" dirty="0"/>
              <a:t> </a:t>
            </a:r>
            <a:r>
              <a:rPr lang="it-IT" sz="6400" dirty="0" err="1"/>
              <a:t>is</a:t>
            </a:r>
            <a:r>
              <a:rPr lang="it-IT" sz="6400" dirty="0"/>
              <a:t> </a:t>
            </a:r>
            <a:r>
              <a:rPr lang="it-IT" sz="6400" dirty="0" err="1"/>
              <a:t>it</a:t>
            </a:r>
            <a:r>
              <a:rPr lang="it-IT" sz="6400" dirty="0"/>
              <a:t>? </a:t>
            </a:r>
            <a:r>
              <a:rPr lang="it-IT" sz="6400" dirty="0" err="1"/>
              <a:t>It</a:t>
            </a:r>
            <a:r>
              <a:rPr lang="it-IT" sz="6400" dirty="0"/>
              <a:t>’ s a….” “</a:t>
            </a:r>
            <a:r>
              <a:rPr lang="it-IT" sz="6400" dirty="0" err="1"/>
              <a:t>What</a:t>
            </a:r>
            <a:r>
              <a:rPr lang="it-IT" sz="6400" dirty="0"/>
              <a:t> color </a:t>
            </a:r>
            <a:r>
              <a:rPr lang="it-IT" sz="6400" dirty="0" err="1"/>
              <a:t>is</a:t>
            </a:r>
            <a:r>
              <a:rPr lang="it-IT" sz="6400" dirty="0"/>
              <a:t> </a:t>
            </a:r>
            <a:r>
              <a:rPr lang="it-IT" sz="6400" dirty="0" err="1"/>
              <a:t>it</a:t>
            </a:r>
            <a:r>
              <a:rPr lang="it-IT" sz="6400" dirty="0"/>
              <a:t>? </a:t>
            </a:r>
            <a:r>
              <a:rPr lang="it-IT" sz="6400" dirty="0" err="1"/>
              <a:t>It’s</a:t>
            </a:r>
            <a:r>
              <a:rPr lang="it-IT" sz="6400" dirty="0"/>
              <a:t> ….”  The </a:t>
            </a:r>
            <a:r>
              <a:rPr lang="it-IT" sz="6400" dirty="0" err="1"/>
              <a:t>teacher</a:t>
            </a:r>
            <a:r>
              <a:rPr lang="it-IT" sz="6400" dirty="0"/>
              <a:t> </a:t>
            </a:r>
            <a:r>
              <a:rPr lang="it-IT" sz="6400" dirty="0" err="1"/>
              <a:t>only</a:t>
            </a:r>
            <a:r>
              <a:rPr lang="it-IT" sz="6400" dirty="0"/>
              <a:t> look and </a:t>
            </a:r>
            <a:r>
              <a:rPr lang="it-IT" sz="6400" dirty="0" err="1"/>
              <a:t>listen</a:t>
            </a:r>
            <a:r>
              <a:rPr lang="it-IT" sz="6400" dirty="0"/>
              <a:t>.</a:t>
            </a:r>
          </a:p>
          <a:p>
            <a:r>
              <a:rPr lang="it-IT" sz="6400" dirty="0" err="1"/>
              <a:t>All</a:t>
            </a:r>
            <a:r>
              <a:rPr lang="it-IT" sz="6400" dirty="0"/>
              <a:t> </a:t>
            </a:r>
            <a:r>
              <a:rPr lang="it-IT" sz="6400" dirty="0" err="1"/>
              <a:t>together</a:t>
            </a:r>
            <a:r>
              <a:rPr lang="it-IT" sz="6400" b="1" dirty="0"/>
              <a:t> PLAY</a:t>
            </a:r>
            <a:r>
              <a:rPr lang="it-IT" sz="6400" dirty="0"/>
              <a:t> the game “</a:t>
            </a:r>
            <a:r>
              <a:rPr lang="it-IT" sz="6400" dirty="0" err="1"/>
              <a:t>what’s</a:t>
            </a:r>
            <a:r>
              <a:rPr lang="it-IT" sz="6400" dirty="0"/>
              <a:t> </a:t>
            </a:r>
            <a:r>
              <a:rPr lang="it-IT" sz="6400" dirty="0" err="1"/>
              <a:t>missing</a:t>
            </a:r>
            <a:r>
              <a:rPr lang="it-IT" sz="6400" dirty="0"/>
              <a:t>?” </a:t>
            </a:r>
            <a:r>
              <a:rPr lang="it-IT" sz="6400" dirty="0" err="1"/>
              <a:t>using</a:t>
            </a:r>
            <a:r>
              <a:rPr lang="it-IT" sz="6400" dirty="0"/>
              <a:t> </a:t>
            </a:r>
            <a:r>
              <a:rPr lang="it-IT" sz="6400" dirty="0" err="1"/>
              <a:t>flashcards</a:t>
            </a:r>
            <a:r>
              <a:rPr lang="it-IT" sz="6400" dirty="0"/>
              <a:t> </a:t>
            </a:r>
            <a:r>
              <a:rPr lang="it-IT" sz="6400" dirty="0" err="1"/>
              <a:t>about</a:t>
            </a:r>
            <a:r>
              <a:rPr lang="it-IT" sz="6400" dirty="0"/>
              <a:t> </a:t>
            </a:r>
            <a:r>
              <a:rPr lang="it-IT" sz="6400" dirty="0" err="1"/>
              <a:t>homes</a:t>
            </a:r>
            <a:r>
              <a:rPr lang="it-IT" sz="6400" dirty="0"/>
              <a:t> and </a:t>
            </a:r>
            <a:r>
              <a:rPr lang="it-IT" sz="6400" dirty="0" err="1"/>
              <a:t>furniture</a:t>
            </a:r>
            <a:r>
              <a:rPr lang="it-IT" sz="6400" dirty="0"/>
              <a:t>. </a:t>
            </a:r>
            <a:r>
              <a:rPr lang="it-IT" sz="6400" dirty="0" err="1"/>
              <a:t>One</a:t>
            </a:r>
            <a:r>
              <a:rPr lang="it-IT" sz="6400" dirty="0"/>
              <a:t> by </a:t>
            </a:r>
            <a:r>
              <a:rPr lang="it-IT" sz="6400" dirty="0" err="1"/>
              <a:t>one</a:t>
            </a:r>
            <a:r>
              <a:rPr lang="it-IT" sz="6400" dirty="0"/>
              <a:t>, </a:t>
            </a:r>
            <a:r>
              <a:rPr lang="it-IT" sz="6400" dirty="0" err="1"/>
              <a:t>children</a:t>
            </a:r>
            <a:r>
              <a:rPr lang="it-IT" sz="6400" dirty="0"/>
              <a:t> go out of the room and a </a:t>
            </a:r>
            <a:r>
              <a:rPr lang="it-IT" sz="6400" dirty="0" err="1"/>
              <a:t>schoolmate</a:t>
            </a:r>
            <a:r>
              <a:rPr lang="it-IT" sz="6400" dirty="0"/>
              <a:t> </a:t>
            </a:r>
            <a:r>
              <a:rPr lang="it-IT" sz="6400" dirty="0" err="1"/>
              <a:t>hide</a:t>
            </a:r>
            <a:r>
              <a:rPr lang="it-IT" sz="6400" dirty="0"/>
              <a:t> a </a:t>
            </a:r>
            <a:r>
              <a:rPr lang="it-IT" sz="6400" dirty="0" err="1"/>
              <a:t>flashcard</a:t>
            </a:r>
            <a:r>
              <a:rPr lang="it-IT" sz="6400" dirty="0"/>
              <a:t>. </a:t>
            </a:r>
            <a:r>
              <a:rPr lang="it-IT" sz="6400" dirty="0" err="1"/>
              <a:t>Then</a:t>
            </a:r>
            <a:r>
              <a:rPr lang="it-IT" sz="6400" dirty="0"/>
              <a:t> he </a:t>
            </a:r>
            <a:r>
              <a:rPr lang="it-IT" sz="6400" dirty="0" err="1"/>
              <a:t>comes</a:t>
            </a:r>
            <a:r>
              <a:rPr lang="it-IT" sz="6400" dirty="0"/>
              <a:t> in and </a:t>
            </a:r>
            <a:r>
              <a:rPr lang="it-IT" sz="6400" dirty="0" err="1"/>
              <a:t>tries</a:t>
            </a:r>
            <a:r>
              <a:rPr lang="it-IT" sz="6400" dirty="0"/>
              <a:t> to </a:t>
            </a:r>
            <a:r>
              <a:rPr lang="it-IT" sz="6400" dirty="0" err="1"/>
              <a:t>guess</a:t>
            </a:r>
            <a:r>
              <a:rPr lang="it-IT" sz="6400" dirty="0"/>
              <a:t> the </a:t>
            </a:r>
            <a:r>
              <a:rPr lang="it-IT" sz="6400" dirty="0" err="1"/>
              <a:t>hidden</a:t>
            </a:r>
            <a:r>
              <a:rPr lang="it-IT" sz="6400" dirty="0"/>
              <a:t> </a:t>
            </a:r>
            <a:r>
              <a:rPr lang="it-IT" sz="6400" dirty="0" err="1"/>
              <a:t>flashcard</a:t>
            </a:r>
            <a:r>
              <a:rPr lang="it-IT" sz="6400" dirty="0"/>
              <a:t>. The </a:t>
            </a:r>
            <a:r>
              <a:rPr lang="it-IT" sz="6400" dirty="0" err="1"/>
              <a:t>dialogue</a:t>
            </a:r>
            <a:r>
              <a:rPr lang="it-IT" sz="6400" dirty="0"/>
              <a:t> </a:t>
            </a:r>
            <a:r>
              <a:rPr lang="it-IT" sz="6400" dirty="0" err="1"/>
              <a:t>will</a:t>
            </a:r>
            <a:r>
              <a:rPr lang="it-IT" sz="6400" dirty="0"/>
              <a:t> be: “</a:t>
            </a:r>
            <a:r>
              <a:rPr lang="it-IT" sz="6400" dirty="0" err="1"/>
              <a:t>Knock</a:t>
            </a:r>
            <a:r>
              <a:rPr lang="it-IT" sz="6400" dirty="0"/>
              <a:t>, </a:t>
            </a:r>
            <a:r>
              <a:rPr lang="it-IT" sz="6400" dirty="0" err="1"/>
              <a:t>knock</a:t>
            </a:r>
            <a:r>
              <a:rPr lang="it-IT" sz="6400" dirty="0"/>
              <a:t>” – “</a:t>
            </a:r>
            <a:r>
              <a:rPr lang="it-IT" sz="6400" dirty="0" err="1"/>
              <a:t>Who</a:t>
            </a:r>
            <a:r>
              <a:rPr lang="it-IT" sz="6400" dirty="0"/>
              <a:t> </a:t>
            </a:r>
            <a:r>
              <a:rPr lang="it-IT" sz="6400" dirty="0" err="1"/>
              <a:t>is</a:t>
            </a:r>
            <a:r>
              <a:rPr lang="it-IT" sz="6400" dirty="0"/>
              <a:t>?” – “</a:t>
            </a:r>
            <a:r>
              <a:rPr lang="it-IT" sz="6400" dirty="0" err="1"/>
              <a:t>It’s</a:t>
            </a:r>
            <a:r>
              <a:rPr lang="it-IT" sz="6400" dirty="0"/>
              <a:t> me”- “Come in”- “Hello”- “Hello”- “</a:t>
            </a:r>
            <a:r>
              <a:rPr lang="it-IT" sz="6400" dirty="0" err="1"/>
              <a:t>What’s</a:t>
            </a:r>
            <a:r>
              <a:rPr lang="it-IT" sz="6400" dirty="0"/>
              <a:t> </a:t>
            </a:r>
            <a:r>
              <a:rPr lang="it-IT" sz="6400" dirty="0" err="1"/>
              <a:t>missing</a:t>
            </a:r>
            <a:r>
              <a:rPr lang="it-IT" sz="6400" dirty="0"/>
              <a:t>?”- “</a:t>
            </a:r>
            <a:r>
              <a:rPr lang="it-IT" sz="6400" dirty="0" err="1"/>
              <a:t>It’s</a:t>
            </a:r>
            <a:r>
              <a:rPr lang="it-IT" sz="6400" dirty="0"/>
              <a:t>….”</a:t>
            </a:r>
          </a:p>
          <a:p>
            <a:pPr marL="0" indent="0" algn="ctr">
              <a:buNone/>
            </a:pPr>
            <a:endParaRPr lang="it-IT" sz="6400" b="1" dirty="0" smtClean="0"/>
          </a:p>
          <a:p>
            <a:pPr marL="0" indent="0" algn="ctr">
              <a:buNone/>
            </a:pPr>
            <a:r>
              <a:rPr lang="it-IT" sz="6400" b="1" dirty="0" smtClean="0"/>
              <a:t>REFLECTION </a:t>
            </a:r>
            <a:r>
              <a:rPr lang="it-IT" sz="6400" b="1" dirty="0"/>
              <a:t>ON LEARNING STRATEGIES</a:t>
            </a:r>
            <a:endParaRPr lang="it-IT" sz="6400" dirty="0"/>
          </a:p>
          <a:p>
            <a:r>
              <a:rPr lang="it-IT" sz="6400" dirty="0"/>
              <a:t>Self-</a:t>
            </a:r>
            <a:r>
              <a:rPr lang="it-IT" sz="6400" dirty="0" err="1"/>
              <a:t>assessment</a:t>
            </a:r>
            <a:r>
              <a:rPr lang="it-IT" sz="6400" dirty="0"/>
              <a:t>- </a:t>
            </a:r>
            <a:r>
              <a:rPr lang="it-IT" sz="6400" dirty="0" err="1"/>
              <a:t>everyone</a:t>
            </a:r>
            <a:r>
              <a:rPr lang="it-IT" sz="6400" dirty="0"/>
              <a:t> put a smile on the </a:t>
            </a:r>
            <a:r>
              <a:rPr lang="it-IT" sz="6400" dirty="0" err="1"/>
              <a:t>grid</a:t>
            </a:r>
            <a:r>
              <a:rPr lang="it-IT" sz="6400" dirty="0"/>
              <a:t> </a:t>
            </a:r>
          </a:p>
          <a:p>
            <a:pPr marL="0" indent="0">
              <a:buNone/>
            </a:pPr>
            <a:r>
              <a:rPr lang="it-IT" sz="6400" dirty="0"/>
              <a:t> </a:t>
            </a:r>
          </a:p>
          <a:p>
            <a:pPr marL="0" indent="0">
              <a:buNone/>
            </a:pPr>
            <a:r>
              <a:rPr lang="it-IT" sz="6400" dirty="0"/>
              <a:t> </a:t>
            </a:r>
          </a:p>
          <a:p>
            <a:pPr marL="0" indent="0">
              <a:buNone/>
            </a:pPr>
            <a:r>
              <a:rPr lang="it-IT" sz="6400" dirty="0"/>
              <a:t> 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0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Second 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clil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1200" b="1" i="1" dirty="0"/>
              <a:t>WARM UP</a:t>
            </a:r>
            <a:endParaRPr lang="it-IT" sz="1200" dirty="0"/>
          </a:p>
          <a:p>
            <a:r>
              <a:rPr lang="it-IT" sz="1200" b="1" dirty="0"/>
              <a:t>PLAY </a:t>
            </a:r>
            <a:r>
              <a:rPr lang="it-IT" sz="1200" dirty="0"/>
              <a:t>a game with </a:t>
            </a:r>
            <a:r>
              <a:rPr lang="it-IT" sz="1200" dirty="0" err="1"/>
              <a:t>flashcards</a:t>
            </a:r>
            <a:r>
              <a:rPr lang="it-IT" sz="1200" dirty="0"/>
              <a:t> </a:t>
            </a:r>
            <a:r>
              <a:rPr lang="it-IT" sz="1200" dirty="0" err="1"/>
              <a:t>about</a:t>
            </a:r>
            <a:r>
              <a:rPr lang="it-IT" sz="1200" dirty="0"/>
              <a:t> </a:t>
            </a:r>
            <a:r>
              <a:rPr lang="it-IT" sz="1200" dirty="0" err="1"/>
              <a:t>homes</a:t>
            </a:r>
            <a:r>
              <a:rPr lang="it-IT" sz="1200" dirty="0"/>
              <a:t> and </a:t>
            </a:r>
            <a:r>
              <a:rPr lang="it-IT" sz="1200" dirty="0" err="1"/>
              <a:t>furniture</a:t>
            </a:r>
            <a:r>
              <a:rPr lang="it-IT" sz="1200" dirty="0"/>
              <a:t>  (</a:t>
            </a:r>
            <a:r>
              <a:rPr lang="it-IT" sz="1200" dirty="0" err="1"/>
              <a:t>memory</a:t>
            </a:r>
            <a:r>
              <a:rPr lang="it-IT" sz="1200" dirty="0"/>
              <a:t>). The </a:t>
            </a:r>
            <a:r>
              <a:rPr lang="it-IT" sz="1200" dirty="0" err="1"/>
              <a:t>children</a:t>
            </a:r>
            <a:r>
              <a:rPr lang="it-IT" sz="1200" dirty="0"/>
              <a:t> are </a:t>
            </a:r>
            <a:r>
              <a:rPr lang="it-IT" sz="1200" dirty="0" err="1"/>
              <a:t>divided</a:t>
            </a:r>
            <a:r>
              <a:rPr lang="it-IT" sz="1200" dirty="0"/>
              <a:t> </a:t>
            </a:r>
            <a:r>
              <a:rPr lang="it-IT" sz="1200" dirty="0" err="1"/>
              <a:t>into</a:t>
            </a:r>
            <a:r>
              <a:rPr lang="it-IT" sz="1200" dirty="0"/>
              <a:t> </a:t>
            </a:r>
            <a:r>
              <a:rPr lang="it-IT" sz="1200" dirty="0" err="1"/>
              <a:t>two</a:t>
            </a:r>
            <a:r>
              <a:rPr lang="it-IT" sz="1200" dirty="0"/>
              <a:t> </a:t>
            </a:r>
            <a:r>
              <a:rPr lang="it-IT" sz="1200" dirty="0" err="1"/>
              <a:t>groups</a:t>
            </a:r>
            <a:r>
              <a:rPr lang="it-IT" sz="1200" dirty="0"/>
              <a:t> and the </a:t>
            </a:r>
            <a:r>
              <a:rPr lang="it-IT" sz="1200" dirty="0" err="1"/>
              <a:t>oldest</a:t>
            </a:r>
            <a:r>
              <a:rPr lang="it-IT" sz="1200" dirty="0"/>
              <a:t> boys guide the game in </a:t>
            </a:r>
            <a:r>
              <a:rPr lang="it-IT" sz="1200" dirty="0" err="1"/>
              <a:t>their</a:t>
            </a:r>
            <a:r>
              <a:rPr lang="it-IT" sz="1200" dirty="0"/>
              <a:t> </a:t>
            </a:r>
            <a:r>
              <a:rPr lang="it-IT" sz="1200" dirty="0" err="1"/>
              <a:t>group</a:t>
            </a:r>
            <a:r>
              <a:rPr lang="it-IT" sz="1200" dirty="0"/>
              <a:t> </a:t>
            </a:r>
          </a:p>
          <a:p>
            <a:pPr marL="0" indent="0" algn="ctr">
              <a:buNone/>
            </a:pPr>
            <a:r>
              <a:rPr lang="it-IT" sz="1200" b="1" i="1" dirty="0"/>
              <a:t>CO-CONSTRUCTING</a:t>
            </a:r>
            <a:endParaRPr lang="it-IT" sz="1200" dirty="0"/>
          </a:p>
          <a:p>
            <a:r>
              <a:rPr lang="it-IT" sz="1200" dirty="0"/>
              <a:t>The </a:t>
            </a:r>
            <a:r>
              <a:rPr lang="it-IT" sz="1200" dirty="0" err="1"/>
              <a:t>teacher</a:t>
            </a:r>
            <a:r>
              <a:rPr lang="it-IT" sz="1200" dirty="0"/>
              <a:t> </a:t>
            </a:r>
            <a:r>
              <a:rPr lang="it-IT" sz="1200" dirty="0" err="1"/>
              <a:t>introduces</a:t>
            </a:r>
            <a:r>
              <a:rPr lang="it-IT" sz="1200" dirty="0"/>
              <a:t> the </a:t>
            </a:r>
            <a:r>
              <a:rPr lang="it-IT" sz="1200" dirty="0" err="1"/>
              <a:t>content</a:t>
            </a:r>
            <a:r>
              <a:rPr lang="it-IT" sz="1200" dirty="0"/>
              <a:t>: Van Gogh and </a:t>
            </a:r>
            <a:r>
              <a:rPr lang="it-IT" sz="1200" dirty="0" err="1"/>
              <a:t>his</a:t>
            </a:r>
            <a:r>
              <a:rPr lang="it-IT" sz="1200" dirty="0"/>
              <a:t> painting </a:t>
            </a:r>
            <a:r>
              <a:rPr lang="it-IT" sz="1200" dirty="0" err="1"/>
              <a:t>through</a:t>
            </a:r>
            <a:r>
              <a:rPr lang="it-IT" sz="1200" dirty="0"/>
              <a:t> images </a:t>
            </a:r>
            <a:r>
              <a:rPr lang="it-IT" sz="1200" dirty="0" err="1"/>
              <a:t>about</a:t>
            </a:r>
            <a:r>
              <a:rPr lang="it-IT" sz="1200" dirty="0"/>
              <a:t> </a:t>
            </a:r>
            <a:r>
              <a:rPr lang="it-IT" sz="1200" dirty="0" err="1"/>
              <a:t>that</a:t>
            </a:r>
            <a:r>
              <a:rPr lang="it-IT" sz="1200" dirty="0"/>
              <a:t>. The </a:t>
            </a:r>
            <a:r>
              <a:rPr lang="it-IT" sz="1200" dirty="0" err="1"/>
              <a:t>teacher</a:t>
            </a:r>
            <a:r>
              <a:rPr lang="it-IT" sz="1200" dirty="0"/>
              <a:t> can </a:t>
            </a:r>
            <a:r>
              <a:rPr lang="it-IT" sz="1200" dirty="0" err="1"/>
              <a:t>ask</a:t>
            </a:r>
            <a:r>
              <a:rPr lang="it-IT" sz="1200" dirty="0"/>
              <a:t> </a:t>
            </a:r>
            <a:r>
              <a:rPr lang="it-IT" sz="1200" i="1" u="sng" dirty="0"/>
              <a:t>Do </a:t>
            </a:r>
            <a:r>
              <a:rPr lang="it-IT" sz="1200" i="1" u="sng" dirty="0" err="1"/>
              <a:t>you</a:t>
            </a:r>
            <a:r>
              <a:rPr lang="it-IT" sz="1200" i="1" u="sng" dirty="0"/>
              <a:t> </a:t>
            </a:r>
            <a:r>
              <a:rPr lang="it-IT" sz="1200" i="1" u="sng" dirty="0" err="1"/>
              <a:t>like</a:t>
            </a:r>
            <a:r>
              <a:rPr lang="it-IT" sz="1200" i="1" u="sng" dirty="0"/>
              <a:t> </a:t>
            </a:r>
            <a:r>
              <a:rPr lang="it-IT" sz="1200" i="1" u="sng" dirty="0" err="1"/>
              <a:t>them</a:t>
            </a:r>
            <a:r>
              <a:rPr lang="it-IT" sz="1200" i="1" u="sng" dirty="0"/>
              <a:t>? </a:t>
            </a:r>
            <a:r>
              <a:rPr lang="it-IT" sz="1200" i="1" u="sng" dirty="0" err="1"/>
              <a:t>What</a:t>
            </a:r>
            <a:r>
              <a:rPr lang="it-IT" sz="1200" i="1" u="sng" dirty="0"/>
              <a:t> colors do </a:t>
            </a:r>
            <a:r>
              <a:rPr lang="it-IT" sz="1200" i="1" u="sng" dirty="0" err="1"/>
              <a:t>you</a:t>
            </a:r>
            <a:r>
              <a:rPr lang="it-IT" sz="1200" i="1" u="sng" dirty="0"/>
              <a:t> </a:t>
            </a:r>
            <a:r>
              <a:rPr lang="it-IT" sz="1200" i="1" u="sng" dirty="0" err="1"/>
              <a:t>see</a:t>
            </a:r>
            <a:r>
              <a:rPr lang="it-IT" sz="1200" i="1" u="sng" dirty="0"/>
              <a:t>? </a:t>
            </a:r>
            <a:r>
              <a:rPr lang="it-IT" sz="1200" i="1" u="sng" dirty="0" err="1"/>
              <a:t>What</a:t>
            </a:r>
            <a:r>
              <a:rPr lang="it-IT" sz="1200" i="1" u="sng" dirty="0"/>
              <a:t> </a:t>
            </a:r>
            <a:r>
              <a:rPr lang="it-IT" sz="1200" i="1" u="sng" dirty="0" err="1"/>
              <a:t>is</a:t>
            </a:r>
            <a:r>
              <a:rPr lang="it-IT" sz="1200" i="1" u="sng" dirty="0"/>
              <a:t> </a:t>
            </a:r>
            <a:r>
              <a:rPr lang="it-IT" sz="1200" i="1" u="sng" dirty="0" err="1"/>
              <a:t>it</a:t>
            </a:r>
            <a:r>
              <a:rPr lang="it-IT" sz="1200" i="1" u="sng" dirty="0"/>
              <a:t>?</a:t>
            </a:r>
            <a:endParaRPr lang="it-IT" sz="1200" dirty="0"/>
          </a:p>
          <a:p>
            <a:pPr marL="0" indent="0" algn="ctr">
              <a:buNone/>
            </a:pPr>
            <a:r>
              <a:rPr lang="it-IT" sz="1200" b="1" i="1" dirty="0"/>
              <a:t>SCAFFOLDING</a:t>
            </a:r>
            <a:endParaRPr lang="it-IT" sz="1200" dirty="0"/>
          </a:p>
          <a:p>
            <a:r>
              <a:rPr lang="it-IT" sz="1200" dirty="0" err="1"/>
              <a:t>Make</a:t>
            </a:r>
            <a:r>
              <a:rPr lang="it-IT" sz="1200" dirty="0"/>
              <a:t> </a:t>
            </a:r>
            <a:r>
              <a:rPr lang="it-IT" sz="1200" dirty="0" err="1"/>
              <a:t>them</a:t>
            </a:r>
            <a:r>
              <a:rPr lang="it-IT" sz="1200" dirty="0"/>
              <a:t> </a:t>
            </a:r>
            <a:r>
              <a:rPr lang="it-IT" sz="1200" dirty="0" err="1"/>
              <a:t>see</a:t>
            </a:r>
            <a:r>
              <a:rPr lang="it-IT" sz="1200" dirty="0"/>
              <a:t> the </a:t>
            </a:r>
            <a:r>
              <a:rPr lang="it-IT" sz="1200" dirty="0" err="1"/>
              <a:t>picture</a:t>
            </a:r>
            <a:r>
              <a:rPr lang="it-IT" sz="1200" dirty="0"/>
              <a:t> </a:t>
            </a:r>
            <a:r>
              <a:rPr lang="it-IT" sz="1200" i="1" u="sng" dirty="0"/>
              <a:t>The </a:t>
            </a:r>
            <a:r>
              <a:rPr lang="it-IT" sz="1200" i="1" u="sng" dirty="0" err="1"/>
              <a:t>bedroom</a:t>
            </a:r>
            <a:r>
              <a:rPr lang="it-IT" sz="1200" dirty="0"/>
              <a:t> by Van Gogh and </a:t>
            </a:r>
            <a:r>
              <a:rPr lang="it-IT" sz="1200" dirty="0" err="1"/>
              <a:t>invite</a:t>
            </a:r>
            <a:r>
              <a:rPr lang="it-IT" sz="1200" dirty="0"/>
              <a:t> the </a:t>
            </a:r>
            <a:r>
              <a:rPr lang="it-IT" sz="1200" dirty="0" err="1"/>
              <a:t>children</a:t>
            </a:r>
            <a:r>
              <a:rPr lang="it-IT" sz="1200" dirty="0"/>
              <a:t> to </a:t>
            </a:r>
            <a:r>
              <a:rPr lang="it-IT" sz="1200" dirty="0" err="1"/>
              <a:t>name</a:t>
            </a:r>
            <a:r>
              <a:rPr lang="it-IT" sz="1200" dirty="0"/>
              <a:t> the </a:t>
            </a:r>
            <a:r>
              <a:rPr lang="it-IT" sz="1200" dirty="0" err="1"/>
              <a:t>objects</a:t>
            </a:r>
            <a:r>
              <a:rPr lang="it-IT" sz="1200" dirty="0"/>
              <a:t> </a:t>
            </a:r>
            <a:r>
              <a:rPr lang="it-IT" sz="1200" dirty="0" err="1"/>
              <a:t>they</a:t>
            </a:r>
            <a:r>
              <a:rPr lang="it-IT" sz="1200" dirty="0"/>
              <a:t> </a:t>
            </a:r>
            <a:r>
              <a:rPr lang="it-IT" sz="1200" dirty="0" err="1"/>
              <a:t>already</a:t>
            </a:r>
            <a:r>
              <a:rPr lang="it-IT" sz="1200" dirty="0"/>
              <a:t> </a:t>
            </a:r>
            <a:r>
              <a:rPr lang="it-IT" sz="1200" dirty="0" err="1"/>
              <a:t>know</a:t>
            </a:r>
            <a:endParaRPr lang="it-IT" sz="1200" dirty="0"/>
          </a:p>
          <a:p>
            <a:pPr marL="0" indent="0" algn="ctr">
              <a:buNone/>
            </a:pPr>
            <a:r>
              <a:rPr lang="it-IT" sz="1200" b="1" i="1" dirty="0"/>
              <a:t>DEVELOPING THINKING SKILLS</a:t>
            </a:r>
            <a:endParaRPr lang="it-IT" sz="1200" dirty="0"/>
          </a:p>
          <a:p>
            <a:r>
              <a:rPr lang="it-IT" sz="1200" dirty="0"/>
              <a:t>The </a:t>
            </a:r>
            <a:r>
              <a:rPr lang="it-IT" sz="1200" dirty="0" err="1"/>
              <a:t>children</a:t>
            </a:r>
            <a:r>
              <a:rPr lang="it-IT" sz="1200" dirty="0"/>
              <a:t> </a:t>
            </a:r>
            <a:r>
              <a:rPr lang="it-IT" sz="1200" dirty="0" err="1"/>
              <a:t>will</a:t>
            </a:r>
            <a:r>
              <a:rPr lang="it-IT" sz="1200" dirty="0"/>
              <a:t> compare Van </a:t>
            </a:r>
            <a:r>
              <a:rPr lang="it-IT" sz="1200" dirty="0" err="1"/>
              <a:t>Gogh’s</a:t>
            </a:r>
            <a:r>
              <a:rPr lang="it-IT" sz="1200" dirty="0"/>
              <a:t> </a:t>
            </a:r>
            <a:r>
              <a:rPr lang="it-IT" sz="1200" dirty="0" err="1"/>
              <a:t>bedroom</a:t>
            </a:r>
            <a:r>
              <a:rPr lang="it-IT" sz="1200" dirty="0"/>
              <a:t> with </a:t>
            </a:r>
            <a:r>
              <a:rPr lang="it-IT" sz="1200" dirty="0" err="1"/>
              <a:t>their</a:t>
            </a:r>
            <a:r>
              <a:rPr lang="it-IT" sz="1200" dirty="0"/>
              <a:t> </a:t>
            </a:r>
            <a:r>
              <a:rPr lang="it-IT" sz="1200" dirty="0" err="1"/>
              <a:t>bedrooms</a:t>
            </a:r>
            <a:r>
              <a:rPr lang="it-IT" sz="1200" dirty="0"/>
              <a:t>. I </a:t>
            </a:r>
            <a:r>
              <a:rPr lang="it-IT" sz="1200" dirty="0" err="1"/>
              <a:t>will</a:t>
            </a:r>
            <a:r>
              <a:rPr lang="it-IT" sz="1200" dirty="0"/>
              <a:t> </a:t>
            </a:r>
            <a:r>
              <a:rPr lang="it-IT" sz="1200" dirty="0" err="1"/>
              <a:t>ask</a:t>
            </a:r>
            <a:r>
              <a:rPr lang="it-IT" sz="1200" dirty="0"/>
              <a:t>: 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your</a:t>
            </a:r>
            <a:r>
              <a:rPr lang="it-IT" sz="1200" dirty="0"/>
              <a:t> </a:t>
            </a:r>
            <a:r>
              <a:rPr lang="it-IT" sz="1200" dirty="0" err="1"/>
              <a:t>bedroom</a:t>
            </a:r>
            <a:r>
              <a:rPr lang="it-IT" sz="1200" dirty="0"/>
              <a:t> </a:t>
            </a:r>
            <a:r>
              <a:rPr lang="it-IT" sz="1200" dirty="0" err="1"/>
              <a:t>bigger</a:t>
            </a:r>
            <a:r>
              <a:rPr lang="it-IT" sz="1200" dirty="0"/>
              <a:t> or </a:t>
            </a:r>
            <a:r>
              <a:rPr lang="it-IT" sz="1200" dirty="0" err="1"/>
              <a:t>smaller</a:t>
            </a:r>
            <a:r>
              <a:rPr lang="it-IT" sz="1200" dirty="0"/>
              <a:t> </a:t>
            </a:r>
            <a:r>
              <a:rPr lang="it-IT" sz="1200" dirty="0" err="1"/>
              <a:t>than</a:t>
            </a:r>
            <a:r>
              <a:rPr lang="it-IT" sz="1200" dirty="0"/>
              <a:t> </a:t>
            </a:r>
            <a:r>
              <a:rPr lang="it-IT" sz="1200" dirty="0" err="1"/>
              <a:t>this</a:t>
            </a:r>
            <a:r>
              <a:rPr lang="it-IT" sz="1200" dirty="0"/>
              <a:t>?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your</a:t>
            </a:r>
            <a:r>
              <a:rPr lang="it-IT" sz="1200" dirty="0"/>
              <a:t> </a:t>
            </a:r>
            <a:r>
              <a:rPr lang="it-IT" sz="1200" dirty="0" err="1"/>
              <a:t>bedroom</a:t>
            </a:r>
            <a:r>
              <a:rPr lang="it-IT" sz="1200" dirty="0"/>
              <a:t> more beautiful </a:t>
            </a:r>
            <a:r>
              <a:rPr lang="it-IT" sz="1200" dirty="0" err="1"/>
              <a:t>than</a:t>
            </a:r>
            <a:r>
              <a:rPr lang="it-IT" sz="1200" dirty="0"/>
              <a:t> </a:t>
            </a:r>
            <a:r>
              <a:rPr lang="it-IT" sz="1200" dirty="0" err="1"/>
              <a:t>this</a:t>
            </a:r>
            <a:r>
              <a:rPr lang="it-IT" sz="1200" dirty="0"/>
              <a:t>? </a:t>
            </a:r>
            <a:r>
              <a:rPr lang="it-IT" sz="1200" dirty="0" err="1"/>
              <a:t>Has</a:t>
            </a:r>
            <a:r>
              <a:rPr lang="it-IT" sz="1200" dirty="0"/>
              <a:t> </a:t>
            </a:r>
            <a:r>
              <a:rPr lang="it-IT" sz="1200" dirty="0" err="1"/>
              <a:t>your</a:t>
            </a:r>
            <a:r>
              <a:rPr lang="it-IT" sz="1200" dirty="0"/>
              <a:t> </a:t>
            </a:r>
            <a:r>
              <a:rPr lang="it-IT" sz="1200" dirty="0" err="1"/>
              <a:t>bedroom</a:t>
            </a:r>
            <a:r>
              <a:rPr lang="it-IT" sz="1200" dirty="0"/>
              <a:t> </a:t>
            </a:r>
            <a:r>
              <a:rPr lang="it-IT" sz="1200" dirty="0" err="1"/>
              <a:t>got</a:t>
            </a:r>
            <a:r>
              <a:rPr lang="it-IT" sz="1200" dirty="0"/>
              <a:t> </a:t>
            </a:r>
            <a:r>
              <a:rPr lang="it-IT" sz="1200" dirty="0" err="1"/>
              <a:t>two</a:t>
            </a:r>
            <a:r>
              <a:rPr lang="it-IT" sz="1200" dirty="0"/>
              <a:t> </a:t>
            </a:r>
            <a:r>
              <a:rPr lang="it-IT" sz="1200" dirty="0" err="1"/>
              <a:t>doors</a:t>
            </a:r>
            <a:r>
              <a:rPr lang="it-IT" sz="1200" dirty="0"/>
              <a:t> </a:t>
            </a:r>
            <a:r>
              <a:rPr lang="it-IT" sz="1200" dirty="0" err="1"/>
              <a:t>like</a:t>
            </a:r>
            <a:r>
              <a:rPr lang="it-IT" sz="1200" dirty="0"/>
              <a:t> </a:t>
            </a:r>
            <a:r>
              <a:rPr lang="it-IT" sz="1200" dirty="0" err="1"/>
              <a:t>this</a:t>
            </a:r>
            <a:r>
              <a:rPr lang="it-IT" sz="1200" dirty="0"/>
              <a:t>? Ecc.</a:t>
            </a:r>
          </a:p>
          <a:p>
            <a:pPr marL="0" indent="0" algn="ctr">
              <a:buNone/>
            </a:pPr>
            <a:r>
              <a:rPr lang="it-IT" sz="1200" b="1" i="1" dirty="0"/>
              <a:t>CONSTRUCTION</a:t>
            </a:r>
            <a:endParaRPr lang="it-IT" sz="1200" dirty="0"/>
          </a:p>
          <a:p>
            <a:r>
              <a:rPr lang="it-IT" sz="1200" dirty="0" err="1"/>
              <a:t>Now</a:t>
            </a:r>
            <a:r>
              <a:rPr lang="it-IT" sz="1200" dirty="0"/>
              <a:t> the </a:t>
            </a:r>
            <a:r>
              <a:rPr lang="it-IT" sz="1200" dirty="0" err="1"/>
              <a:t>teacher</a:t>
            </a:r>
            <a:r>
              <a:rPr lang="it-IT" sz="1200" dirty="0"/>
              <a:t> </a:t>
            </a:r>
            <a:r>
              <a:rPr lang="it-IT" sz="1200" dirty="0" err="1"/>
              <a:t>describes</a:t>
            </a:r>
            <a:r>
              <a:rPr lang="it-IT" sz="1200" dirty="0"/>
              <a:t> the </a:t>
            </a:r>
            <a:r>
              <a:rPr lang="it-IT" sz="1200" dirty="0" err="1"/>
              <a:t>picture</a:t>
            </a:r>
            <a:r>
              <a:rPr lang="it-IT" sz="1200" dirty="0"/>
              <a:t> </a:t>
            </a:r>
            <a:r>
              <a:rPr lang="it-IT" sz="1200" dirty="0" err="1"/>
              <a:t>always</a:t>
            </a:r>
            <a:r>
              <a:rPr lang="it-IT" sz="1200" dirty="0"/>
              <a:t> </a:t>
            </a:r>
            <a:r>
              <a:rPr lang="it-IT" sz="1200" dirty="0" err="1"/>
              <a:t>starting</a:t>
            </a:r>
            <a:r>
              <a:rPr lang="it-IT" sz="1200" dirty="0"/>
              <a:t> with  THERE IS/ THERE ARE  </a:t>
            </a:r>
            <a:r>
              <a:rPr lang="it-IT" sz="1200" dirty="0" err="1"/>
              <a:t>speaking</a:t>
            </a:r>
            <a:r>
              <a:rPr lang="it-IT" sz="1200" dirty="0"/>
              <a:t> </a:t>
            </a:r>
            <a:r>
              <a:rPr lang="it-IT" sz="1200" dirty="0" err="1"/>
              <a:t>very</a:t>
            </a:r>
            <a:r>
              <a:rPr lang="it-IT" sz="1200" dirty="0"/>
              <a:t> </a:t>
            </a:r>
            <a:r>
              <a:rPr lang="it-IT" sz="1200" dirty="0" err="1"/>
              <a:t>slowly</a:t>
            </a:r>
            <a:endParaRPr lang="it-IT" sz="1200" dirty="0"/>
          </a:p>
          <a:p>
            <a:pPr marL="0" indent="0" algn="ctr">
              <a:buNone/>
            </a:pPr>
            <a:r>
              <a:rPr lang="it-IT" sz="1200" b="1" i="1" dirty="0"/>
              <a:t>DEVELOPING SKILL STRATEGIES</a:t>
            </a:r>
            <a:endParaRPr lang="it-IT" sz="1200" dirty="0"/>
          </a:p>
          <a:p>
            <a:r>
              <a:rPr lang="it-IT" sz="1200" dirty="0" err="1"/>
              <a:t>Listen</a:t>
            </a:r>
            <a:r>
              <a:rPr lang="it-IT" sz="1200" dirty="0"/>
              <a:t> and </a:t>
            </a:r>
            <a:r>
              <a:rPr lang="it-IT" sz="1200" dirty="0" err="1"/>
              <a:t>draw</a:t>
            </a:r>
            <a:r>
              <a:rPr lang="it-IT" sz="1200" dirty="0"/>
              <a:t>. I </a:t>
            </a:r>
            <a:r>
              <a:rPr lang="it-IT" sz="1200" dirty="0" err="1"/>
              <a:t>will</a:t>
            </a:r>
            <a:r>
              <a:rPr lang="it-IT" sz="1200" dirty="0"/>
              <a:t> </a:t>
            </a:r>
            <a:r>
              <a:rPr lang="it-IT" sz="1200" dirty="0" err="1"/>
              <a:t>say</a:t>
            </a:r>
            <a:r>
              <a:rPr lang="it-IT" sz="1200" dirty="0"/>
              <a:t> In </a:t>
            </a:r>
            <a:r>
              <a:rPr lang="it-IT" sz="1200" dirty="0" err="1"/>
              <a:t>my</a:t>
            </a:r>
            <a:r>
              <a:rPr lang="it-IT" sz="1200" dirty="0"/>
              <a:t> </a:t>
            </a:r>
            <a:r>
              <a:rPr lang="it-IT" sz="1200" dirty="0" err="1"/>
              <a:t>bedroom</a:t>
            </a:r>
            <a:r>
              <a:rPr lang="it-IT" sz="1200" dirty="0"/>
              <a:t> </a:t>
            </a:r>
            <a:r>
              <a:rPr lang="it-IT" sz="1200" dirty="0" err="1"/>
              <a:t>there</a:t>
            </a:r>
            <a:r>
              <a:rPr lang="it-IT" sz="1200" dirty="0"/>
              <a:t> </a:t>
            </a:r>
            <a:r>
              <a:rPr lang="it-IT" sz="1200" dirty="0" err="1"/>
              <a:t>is</a:t>
            </a:r>
            <a:r>
              <a:rPr lang="it-IT" sz="1200" dirty="0"/>
              <a:t>/</a:t>
            </a:r>
            <a:r>
              <a:rPr lang="it-IT" sz="1200" dirty="0" err="1"/>
              <a:t>there</a:t>
            </a:r>
            <a:r>
              <a:rPr lang="it-IT" sz="1200" dirty="0"/>
              <a:t> are….. </a:t>
            </a:r>
            <a:r>
              <a:rPr lang="it-IT" sz="1200" dirty="0" err="1"/>
              <a:t>using</a:t>
            </a:r>
            <a:r>
              <a:rPr lang="it-IT" sz="1200" dirty="0"/>
              <a:t> the </a:t>
            </a:r>
            <a:r>
              <a:rPr lang="it-IT" sz="1200" dirty="0" err="1"/>
              <a:t>prepositions</a:t>
            </a:r>
            <a:r>
              <a:rPr lang="it-IT" sz="1200" dirty="0"/>
              <a:t> of </a:t>
            </a:r>
            <a:r>
              <a:rPr lang="it-IT" sz="1200" dirty="0" err="1"/>
              <a:t>space</a:t>
            </a:r>
            <a:r>
              <a:rPr lang="it-IT" sz="1200" dirty="0"/>
              <a:t> (on the </a:t>
            </a:r>
            <a:r>
              <a:rPr lang="it-IT" sz="1200" dirty="0" err="1"/>
              <a:t>left</a:t>
            </a:r>
            <a:r>
              <a:rPr lang="it-IT" sz="1200" dirty="0"/>
              <a:t>, on the right, in the middle, on, in, under, </a:t>
            </a:r>
            <a:r>
              <a:rPr lang="it-IT" sz="1200" dirty="0" err="1"/>
              <a:t>between</a:t>
            </a:r>
            <a:r>
              <a:rPr lang="it-IT" sz="1200" dirty="0"/>
              <a:t>)</a:t>
            </a:r>
          </a:p>
          <a:p>
            <a:pPr marL="0" indent="0" algn="ctr">
              <a:buNone/>
            </a:pPr>
            <a:r>
              <a:rPr lang="it-IT" sz="1200" b="1" i="1" dirty="0"/>
              <a:t>REFLECTION ON LEARNING PROCESS</a:t>
            </a:r>
            <a:endParaRPr lang="it-IT" sz="1200" dirty="0"/>
          </a:p>
          <a:p>
            <a:r>
              <a:rPr lang="it-IT" sz="1200" dirty="0"/>
              <a:t>Self-</a:t>
            </a:r>
            <a:r>
              <a:rPr lang="it-IT" sz="1200" dirty="0" err="1"/>
              <a:t>assessment</a:t>
            </a:r>
            <a:r>
              <a:rPr lang="it-IT" sz="1200" dirty="0"/>
              <a:t>. </a:t>
            </a:r>
            <a:r>
              <a:rPr lang="it-IT" sz="1200" dirty="0" err="1"/>
              <a:t>Everyone</a:t>
            </a:r>
            <a:r>
              <a:rPr lang="it-IT" sz="1200" dirty="0"/>
              <a:t> put a smile on the </a:t>
            </a:r>
            <a:r>
              <a:rPr lang="it-IT" sz="1200" dirty="0" err="1"/>
              <a:t>grid</a:t>
            </a:r>
            <a:endParaRPr lang="it-IT" sz="1200" dirty="0"/>
          </a:p>
          <a:p>
            <a:pPr marL="0" indent="0">
              <a:buNone/>
            </a:pPr>
            <a:endParaRPr lang="it-IT" sz="1200" dirty="0" smtClean="0"/>
          </a:p>
          <a:p>
            <a:pPr marL="0" indent="0">
              <a:buNone/>
            </a:pPr>
            <a:r>
              <a:rPr lang="it-IT" sz="1200" dirty="0" err="1" smtClean="0"/>
              <a:t>N.B.Nella</a:t>
            </a:r>
            <a:r>
              <a:rPr lang="it-IT" sz="1200" dirty="0" smtClean="0"/>
              <a:t> presente relazione sono state inserite solamente le prime due lezioni come esempio di lezioni CLIL. Le successive tre lezioni sono state strutturate con il medesimo criterio.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2260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422</TotalTime>
  <Words>1213</Words>
  <Application>Microsoft Office PowerPoint</Application>
  <PresentationFormat>Presentazione su schermo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Verve</vt:lpstr>
      <vt:lpstr>  VAN GOGH’S BEDROOM  </vt:lpstr>
      <vt:lpstr>USARE LE LINGUE PER APPRENDERE ED APPRENDERE AD USARE LE LINGUE</vt:lpstr>
      <vt:lpstr>PERCHE’ IL CLIL?</vt:lpstr>
      <vt:lpstr>DISCIPLINA COINVOLTA : Arte e Immagine DESTINATARI: alunni di I – II – III- V scuola primaria TEMPISTICA: 5 lezioni di un’ora  STRUMENTI: computer  MEZZI: immagini digitali, materiale vario di cancelleria.</vt:lpstr>
      <vt:lpstr>CLIL TOPIC PLANNING</vt:lpstr>
      <vt:lpstr>First Clil lesson</vt:lpstr>
      <vt:lpstr> Second clil lesson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Punti di forza</vt:lpstr>
      <vt:lpstr>Punti di criticità</vt:lpstr>
      <vt:lpstr>Valutazione </vt:lpstr>
      <vt:lpstr>TEAM: Together Everyone Achieves More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mikela</dc:creator>
  <cp:lastModifiedBy>mikela</cp:lastModifiedBy>
  <cp:revision>34</cp:revision>
  <dcterms:created xsi:type="dcterms:W3CDTF">2016-06-06T06:32:32Z</dcterms:created>
  <dcterms:modified xsi:type="dcterms:W3CDTF">2016-06-24T08:25:01Z</dcterms:modified>
</cp:coreProperties>
</file>